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71" r:id="rId4"/>
    <p:sldId id="272" r:id="rId5"/>
    <p:sldId id="257" r:id="rId6"/>
    <p:sldId id="258" r:id="rId7"/>
    <p:sldId id="273" r:id="rId8"/>
    <p:sldId id="349" r:id="rId9"/>
    <p:sldId id="276" r:id="rId10"/>
    <p:sldId id="278" r:id="rId11"/>
    <p:sldId id="279" r:id="rId12"/>
    <p:sldId id="327" r:id="rId13"/>
    <p:sldId id="419" r:id="rId14"/>
    <p:sldId id="420" r:id="rId15"/>
    <p:sldId id="284" r:id="rId16"/>
    <p:sldId id="329" r:id="rId18"/>
    <p:sldId id="285" r:id="rId19"/>
    <p:sldId id="421" r:id="rId20"/>
    <p:sldId id="422" r:id="rId21"/>
    <p:sldId id="286" r:id="rId22"/>
    <p:sldId id="330" r:id="rId23"/>
    <p:sldId id="335" r:id="rId24"/>
    <p:sldId id="334" r:id="rId25"/>
    <p:sldId id="333" r:id="rId26"/>
    <p:sldId id="338" r:id="rId27"/>
    <p:sldId id="339" r:id="rId28"/>
    <p:sldId id="340" r:id="rId29"/>
    <p:sldId id="341" r:id="rId30"/>
    <p:sldId id="342" r:id="rId31"/>
    <p:sldId id="358" r:id="rId32"/>
    <p:sldId id="343" r:id="rId33"/>
    <p:sldId id="344" r:id="rId34"/>
    <p:sldId id="288" r:id="rId35"/>
    <p:sldId id="289" r:id="rId36"/>
    <p:sldId id="345" r:id="rId37"/>
    <p:sldId id="346" r:id="rId38"/>
    <p:sldId id="347" r:id="rId39"/>
    <p:sldId id="353" r:id="rId40"/>
    <p:sldId id="298" r:id="rId41"/>
    <p:sldId id="354" r:id="rId42"/>
    <p:sldId id="302" r:id="rId43"/>
    <p:sldId id="303" r:id="rId44"/>
    <p:sldId id="355" r:id="rId45"/>
    <p:sldId id="356" r:id="rId46"/>
    <p:sldId id="304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262" r:id="rId55"/>
    <p:sldId id="350" r:id="rId56"/>
    <p:sldId id="351" r:id="rId57"/>
    <p:sldId id="432" r:id="rId58"/>
    <p:sldId id="431" r:id="rId59"/>
    <p:sldId id="312" r:id="rId60"/>
    <p:sldId id="313" r:id="rId61"/>
    <p:sldId id="314" r:id="rId62"/>
    <p:sldId id="315" r:id="rId63"/>
    <p:sldId id="477" r:id="rId64"/>
    <p:sldId id="316" r:id="rId65"/>
    <p:sldId id="264" r:id="rId66"/>
    <p:sldId id="265" r:id="rId67"/>
    <p:sldId id="266" r:id="rId68"/>
    <p:sldId id="267" r:id="rId69"/>
    <p:sldId id="268" r:id="rId70"/>
    <p:sldId id="269" r:id="rId71"/>
    <p:sldId id="270" r:id="rId72"/>
  </p:sldIdLst>
  <p:sldSz cx="18288000" cy="10287000"/>
  <p:notesSz cx="18288000" cy="10287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54" y="-237"/>
      </p:cViewPr>
      <p:guideLst>
        <p:guide orient="horz" pos="2990"/>
        <p:guide pos="20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3999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848" y="1114038"/>
            <a:ext cx="7981949" cy="80581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458" y="424336"/>
            <a:ext cx="5097529" cy="303077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54175" y="7132742"/>
            <a:ext cx="2209799" cy="2124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012333"/>
            <a:ext cx="16256000" cy="871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6576109"/>
            <a:ext cx="16256000" cy="260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8090" y="3598300"/>
            <a:ext cx="14211819" cy="2942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690855"/>
            <a:ext cx="16256000" cy="3536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jpeg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.xml"/><Relationship Id="rId7" Type="http://schemas.openxmlformats.org/officeDocument/2006/relationships/image" Target="../media/image62.png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63.emf"/><Relationship Id="rId2" Type="http://schemas.openxmlformats.org/officeDocument/2006/relationships/image" Target="../media/image61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tags" Target="../tags/tag26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61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7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tags" Target="../tags/tag28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3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tags" Target="../tags/tag31.xml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4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2"/>
          <p:cNvSpPr txBox="1"/>
          <p:nvPr/>
        </p:nvSpPr>
        <p:spPr>
          <a:xfrm>
            <a:off x="-773908" y="6915022"/>
            <a:ext cx="11174413" cy="1176219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主讲人：   潘仲菁</a:t>
            </a:r>
            <a:endParaRPr lang="zh-CN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开发团队 ：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101215"/>
            <a:ext cx="8041005" cy="4398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301053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72750" y="0"/>
            <a:ext cx="7715885" cy="5548630"/>
            <a:chOff x="9581481" y="0"/>
            <a:chExt cx="8707120" cy="60598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38039" y="0"/>
              <a:ext cx="7649960" cy="4013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481" y="0"/>
              <a:ext cx="1800224" cy="1301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39" y="3288119"/>
              <a:ext cx="2900759" cy="277150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26" name="object 18"/>
          <p:cNvSpPr txBox="1"/>
          <p:nvPr/>
        </p:nvSpPr>
        <p:spPr>
          <a:xfrm>
            <a:off x="13563600" y="8431213"/>
            <a:ext cx="5702300" cy="156845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6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4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7005" y="3288030"/>
            <a:ext cx="11854815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（1）当前需要一款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软件工程系列课程的专门平台，使软件工程系列课程能上得更加出色，使学生能够获得最多的资料，使学生及时的了解世界需求工程的最新动态，以及学生和教师的有效地沟通。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（2）有部分非软件专业、但对软件十分感兴趣的学生非常需要一个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渠道和机会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接触软件系列课程。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（3）有同学遭遇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选课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困难，希望可以通过一个平台了解软件系列的某门课程具体情况，譬如课程难度、考核方式等，以决定是否要选择该门课。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（4）现下没有专门针对软件工程系列课程的学习交流平台，项目有一定的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需求量和市场潜力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75" y="1673860"/>
            <a:ext cx="5222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  <a:endParaRPr lang="zh-CN" altLang="en-US" sz="60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401383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044430" y="0"/>
            <a:ext cx="8244205" cy="5532755"/>
            <a:chOff x="9581481" y="0"/>
            <a:chExt cx="8707120" cy="60598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38039" y="0"/>
              <a:ext cx="7649960" cy="4013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481" y="0"/>
              <a:ext cx="1800224" cy="1301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39" y="3288119"/>
              <a:ext cx="2900759" cy="277150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26" name="object 18"/>
          <p:cNvSpPr txBox="1"/>
          <p:nvPr/>
        </p:nvSpPr>
        <p:spPr>
          <a:xfrm>
            <a:off x="13563600" y="8431213"/>
            <a:ext cx="5702300" cy="156845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6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4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51454" y="7841682"/>
            <a:ext cx="3267074" cy="244531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1386205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（以需求工程项目计划终稿为例）</a:t>
            </a:r>
            <a:b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sz="2400" b="1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5" name="图片 4" descr="3c313821f86ea61746bc8910da5a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" y="1377315"/>
            <a:ext cx="13154025" cy="2155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65" y="1120140"/>
            <a:ext cx="14594840" cy="844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6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8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9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6" name="文本框 99"/>
          <p:cNvSpPr txBox="1"/>
          <p:nvPr/>
        </p:nvSpPr>
        <p:spPr>
          <a:xfrm>
            <a:off x="14464665" y="5000625"/>
            <a:ext cx="36874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" y="1229360"/>
            <a:ext cx="11074400" cy="8296910"/>
          </a:xfrm>
          <a:prstGeom prst="rect">
            <a:avLst/>
          </a:prstGeom>
        </p:spPr>
      </p:pic>
      <p:pic>
        <p:nvPicPr>
          <p:cNvPr id="7" name="图片 6" descr="04499b4498627cf96e04a775adb0e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80" y="248285"/>
            <a:ext cx="8894445" cy="944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08916" y="8208098"/>
            <a:ext cx="2696078" cy="24906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464030" y="870648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完整版甘特图见附件“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SRA2022-G25-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需求工程计划甘特图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0.2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”，后续将根据实际具体情况随时调整。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6" name="图片 5" descr="7cac8cf8f0f803b1f6706731a0ee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06880"/>
            <a:ext cx="17362170" cy="6778625"/>
          </a:xfrm>
          <a:prstGeom prst="rect">
            <a:avLst/>
          </a:prstGeom>
        </p:spPr>
      </p:pic>
      <p:pic>
        <p:nvPicPr>
          <p:cNvPr id="8" name="图片 7" descr="446c34c8ba3ab243e3a7b3dd373af7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" y="1707515"/>
            <a:ext cx="17926685" cy="6998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1236"/>
            <a:ext cx="18288000" cy="8349615"/>
            <a:chOff x="0" y="1937611"/>
            <a:chExt cx="18288000" cy="834961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7998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1434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5981" y="1937611"/>
              <a:ext cx="8142018" cy="6410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250" y="816610"/>
            <a:ext cx="14135735" cy="15551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en-US" altLang="zh-CN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专项子计划 </a:t>
            </a:r>
            <a:b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endParaRPr lang="zh-CN" altLang="en-US" sz="2400" b="1" dirty="0">
              <a:latin typeface="方正粗黑宋简体" panose="02000000000000000000" pitchFamily="2" charset="-122"/>
              <a:ea typeface="方正粗黑宋简体" panose="02000000000000000000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54231" y="-2456081"/>
            <a:ext cx="8142605" cy="10011410"/>
            <a:chOff x="10145981" y="275689"/>
            <a:chExt cx="8142605" cy="100114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8257" y="275724"/>
              <a:ext cx="2199742" cy="1876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981" y="8756427"/>
              <a:ext cx="3495674" cy="15305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581" y="8091725"/>
              <a:ext cx="1790699" cy="1714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9627" y="275689"/>
              <a:ext cx="2299257" cy="2399370"/>
            </a:xfrm>
            <a:prstGeom prst="rect">
              <a:avLst/>
            </a:prstGeom>
          </p:spPr>
        </p:pic>
      </p:grpSp>
      <p:sp>
        <p:nvSpPr>
          <p:cNvPr id="19" name="object 22"/>
          <p:cNvSpPr txBox="1"/>
          <p:nvPr/>
        </p:nvSpPr>
        <p:spPr>
          <a:xfrm>
            <a:off x="730250" y="2675255"/>
            <a:ext cx="12217400" cy="39719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范围管理计划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[3][4]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人力资源管理计划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[5]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沟通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[6]	  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质量管理计划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[7][8]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[9]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风险管理计划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[10][11]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配置管理计划 </a:t>
            </a:r>
            <a:r>
              <a:rPr lang="en-US" sz="28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[12]</a:t>
            </a:r>
            <a:endParaRPr 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【</a:t>
            </a:r>
            <a:r>
              <a:rPr lang="en-US" alt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13</a:t>
            </a:r>
            <a:r>
              <a:rPr 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-2147482581" descr="“享学”APP需求工程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980" y="225425"/>
            <a:ext cx="6880860" cy="959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4269403" y="8809990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" y="3105785"/>
            <a:ext cx="7552055" cy="407543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5969635" y="5776595"/>
            <a:ext cx="3505200" cy="990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3" name="图片 -2147482581" descr="“享学”APP需求工程 (1)"/>
          <p:cNvPicPr>
            <a:picLocks noChangeAspect="1"/>
          </p:cNvPicPr>
          <p:nvPr/>
        </p:nvPicPr>
        <p:blipFill>
          <a:blip r:embed="rId1"/>
          <a:srcRect r="1809" b="63439"/>
          <a:stretch>
            <a:fillRect/>
          </a:stretch>
        </p:blipFill>
        <p:spPr>
          <a:xfrm>
            <a:off x="471805" y="1104265"/>
            <a:ext cx="16064230" cy="834072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55078" y="881062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132270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【</a:t>
            </a:r>
            <a:r>
              <a:rPr lang="en-US" alt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13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132270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【</a:t>
            </a:r>
            <a:r>
              <a:rPr lang="en-US" alt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13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8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11785" t="30402" r="22868" b="37641"/>
          <a:stretch>
            <a:fillRect/>
          </a:stretch>
        </p:blipFill>
        <p:spPr>
          <a:xfrm>
            <a:off x="257175" y="1862455"/>
            <a:ext cx="10797540" cy="736282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4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27305" t="58246" r="32722" b="1917"/>
          <a:stretch>
            <a:fillRect/>
          </a:stretch>
        </p:blipFill>
        <p:spPr>
          <a:xfrm>
            <a:off x="8402320" y="104140"/>
            <a:ext cx="7026275" cy="976376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88098" y="884364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1651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887450" y="881062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485" y="130175"/>
            <a:ext cx="3632835" cy="1986280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347028" y="130175"/>
            <a:ext cx="6929438" cy="163004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</a:t>
            </a:r>
            <a:endParaRPr lang="zh-CN" altLang="en-US" sz="4400" kern="0" spc="204" noProof="1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输入输出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3340100" y="234124"/>
          <a:ext cx="10332085" cy="968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45"/>
                <a:gridCol w="2368550"/>
                <a:gridCol w="2132965"/>
                <a:gridCol w="2003425"/>
              </a:tblGrid>
              <a:tr h="5962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WBS任务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说明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输入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输出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5943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1项目启动</a:t>
                      </a:r>
                      <a:r>
                        <a:rPr lang="en-US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4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1.1确定小组成员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分组信息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1.2确定小组课题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确定选题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课题选择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项目类型和开发方向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29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1.3项目章程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项目章程模板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《项目章程》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1.4编写可行性分析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研究项目的具体可行性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包含技术可行性、经济可行性等文档信息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《可行性分析报告》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16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1.5LOGO设计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为团队和项目制作LOGO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项目理念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LOGO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2项目执行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67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2.1需求工程项目计划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在规定日期内完成需求工程项目计划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《需求工程项目计划》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72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2.1.1专项子计划（范围、成本、质量、风险、人力资源、配置等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丰富需求工程项目计划内容，更好的了解客户需求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各项子计划对应的需求信息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专项子计划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2.1.2WBS图及输入输出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明确当前阶段任务详细信息，梳理里程碑事件发生脉络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任务分配信息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WBS图及任务表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2.2.3甘特图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为每项任务划分清楚的时间等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35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2.2.4OBS图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描绘清晰的组织结构图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主要参与人员角色与职责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2.2.5PPT制作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用于宣讲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上述所有文档、图表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515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需求工程项目计划终稿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里程碑事件，确定需求工程项目终稿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项目计划初稿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99"/>
          <p:cNvSpPr txBox="1"/>
          <p:nvPr/>
        </p:nvSpPr>
        <p:spPr>
          <a:xfrm>
            <a:off x="14293850" y="5000625"/>
            <a:ext cx="385826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完整版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任务表格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见附件“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SRA2022-G25-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0.2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”，后续将根据实际具体情况随时调整。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30480" y="-2"/>
            <a:ext cx="10930255" cy="10287000"/>
            <a:chOff x="7355488" y="5"/>
            <a:chExt cx="10930255" cy="10287000"/>
          </a:xfrm>
        </p:grpSpPr>
        <p:sp>
          <p:nvSpPr>
            <p:cNvPr id="3" name="object 3"/>
            <p:cNvSpPr/>
            <p:nvPr/>
          </p:nvSpPr>
          <p:spPr>
            <a:xfrm>
              <a:off x="8788719" y="5"/>
              <a:ext cx="9496425" cy="10287000"/>
            </a:xfrm>
            <a:custGeom>
              <a:avLst/>
              <a:gdLst/>
              <a:ahLst/>
              <a:cxnLst/>
              <a:rect l="l" t="t" r="r" b="b"/>
              <a:pathLst>
                <a:path w="9496425" h="10287000">
                  <a:moveTo>
                    <a:pt x="94964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496424" y="0"/>
                  </a:lnTo>
                  <a:lnTo>
                    <a:pt x="94964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45645" y="2035808"/>
              <a:ext cx="7315199" cy="6219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488" y="465373"/>
              <a:ext cx="3581399" cy="2581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7796" y="5"/>
              <a:ext cx="2871196" cy="2636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695" y="7148256"/>
              <a:ext cx="2285999" cy="2209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2473" y="8731132"/>
              <a:ext cx="2362199" cy="155586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" y="8255635"/>
            <a:ext cx="3707130" cy="2027555"/>
          </a:xfrm>
          <a:prstGeom prst="rect">
            <a:avLst/>
          </a:prstGeom>
        </p:spPr>
      </p:pic>
      <p:sp>
        <p:nvSpPr>
          <p:cNvPr id="12" name="object 36"/>
          <p:cNvSpPr txBox="1"/>
          <p:nvPr/>
        </p:nvSpPr>
        <p:spPr>
          <a:xfrm>
            <a:off x="10372725" y="39688"/>
            <a:ext cx="7183438" cy="3333750"/>
          </a:xfrm>
          <a:prstGeom prst="rect">
            <a:avLst/>
          </a:prstGeom>
        </p:spPr>
        <p:txBody>
          <a:bodyPr vert="horz" wrap="square" lIns="0" tIns="19558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lnSpc>
                <a:spcPct val="150000"/>
              </a:lnSpc>
              <a:spcBef>
                <a:spcPts val="1540"/>
              </a:spcBef>
              <a:spcAft>
                <a:spcPct val="0"/>
              </a:spcAft>
              <a:defRPr/>
            </a:pPr>
            <a:r>
              <a:rPr lang="zh-CN" altLang="en-US" sz="8000" kern="0" spc="260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       目录</a:t>
            </a:r>
            <a:br>
              <a:rPr lang="zh-CN" altLang="en-US" sz="8000" kern="0" dirty="0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</a:br>
            <a:r>
              <a:rPr lang="zh-CN" altLang="en-US" sz="2800" kern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     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“</a:t>
            </a:r>
            <a:r>
              <a:rPr lang="en-US" altLang="zh-CN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Enjoy Programming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，从享学开始”</a:t>
            </a:r>
            <a:br>
              <a:rPr lang="zh-CN" altLang="en-US" sz="28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</a:br>
            <a:endParaRPr lang="zh-CN" altLang="en-US" sz="2800" kern="0" noProof="1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37"/>
          <p:cNvSpPr txBox="1"/>
          <p:nvPr/>
        </p:nvSpPr>
        <p:spPr>
          <a:xfrm>
            <a:off x="11074400" y="3117850"/>
            <a:ext cx="7137400" cy="6669405"/>
          </a:xfrm>
          <a:prstGeom prst="rect">
            <a:avLst/>
          </a:prstGeom>
          <a:noFill/>
          <a:ln w="9525">
            <a:noFill/>
          </a:ln>
        </p:spPr>
        <p:txBody>
          <a:bodyPr lIns="0" tIns="308610" rIns="0" bIns="0" anchor="t">
            <a:spAutoFit/>
          </a:bodyPr>
          <a:lstStyle/>
          <a:p>
            <a:pPr marL="12700">
              <a:lnSpc>
                <a:spcPct val="200000"/>
              </a:lnSpc>
              <a:spcBef>
                <a:spcPts val="2425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⼀、项目章程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⼆、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需求工程项目计划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可行性分析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四、会议纪要 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五、绩效评定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-423545" y="83097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项目组织结构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1" descr="客户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734185"/>
            <a:ext cx="18261965" cy="606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8000" y="1791970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客户经理</a:t>
            </a:r>
            <a:endParaRPr lang="zh-CN" sz="36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职责：主要负责在访谈中与客户深度交流，了解整理客户需求。并帮助客户一起梳理所有需求，及时、完整的向团队传达客户要求的细节，帮助产品达到用户满意。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班级：软工1903学号：31901192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邮箱：31901192@stu.zucc.edu.cn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有良好的沟通能力，善于分析总结客户需求。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8625" y="1839595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项目助理</a:t>
            </a:r>
            <a:endParaRPr lang="zh-CN" sz="32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职责：在当前项目中主要负责记录小组例会、组内评审会议、课堂评审情况等，负责抄送所有组员会议纪要。针对性对会议给出总结分析，收集组员绩效评定表等。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项目助理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学号：31901214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有会议记录的经验，能较好的总结会议情况。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85" y="-367030"/>
            <a:ext cx="3632835" cy="198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10" name="object 10"/>
          <p:cNvGrpSpPr/>
          <p:nvPr/>
        </p:nvGrpSpPr>
        <p:grpSpPr>
          <a:xfrm>
            <a:off x="1410335" y="-578485"/>
            <a:ext cx="15542260" cy="9453880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151485" y="887539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绩效评分规则（主观打分）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612140" y="1911985"/>
          <a:ext cx="11647805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6215"/>
                <a:gridCol w="7641590"/>
              </a:tblGrid>
              <a:tr h="6305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评分范围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评定标准（示例）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20669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90-100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1.按时或提早完成被分配的个人任务。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2.任务质量极高，获得组员一致认可。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3.课堂评审发挥出色，给全组加分。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4.及时的化解了项目过程中的重大问题。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5.其他特殊情况。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65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80-90（不含90）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按时或提早完成被分配的个人任务任务完成质量高，获得三位及以上的组员认可。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357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70-80（不含80）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基本按时完成被分配的个人任务。任务完成质量一般，低于3位组员认可。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60-70（不含70）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未能按时完成被分配的个人任务任务完成质量低，有很大修改空间。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05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60以下（不及格）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未完成被分配的个人任务，态度恶劣等。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不评分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因组员个人原因请假导致当前周未被分配任务时，不参与被评分，但仍需为其他组员评分。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2435205" y="888238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绩效评分表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313035" y="289242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教学周：   </a:t>
            </a:r>
            <a:r>
              <a:rPr lang="en-US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小组成员：</a:t>
            </a:r>
            <a:endParaRPr lang="zh-CN" altLang="en-US" sz="2800" b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54050" y="3778303"/>
          <a:ext cx="14738985" cy="393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2325"/>
                <a:gridCol w="2426335"/>
                <a:gridCol w="1758950"/>
                <a:gridCol w="1758950"/>
                <a:gridCol w="1758950"/>
                <a:gridCol w="1758950"/>
                <a:gridCol w="1758950"/>
                <a:gridCol w="1425575"/>
              </a:tblGrid>
              <a:tr h="997585"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任务内容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完成情况与具体细节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8587"/>
                    </a:solidFill>
                  </a:tcPr>
                </a:tc>
                <a:tc gridSpan="5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组员评分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8499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得分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7CA0"/>
                    </a:solidFill>
                  </a:tcPr>
                </a:tc>
              </a:tr>
              <a:tr h="998220"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潘仲菁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周文涛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施芳怡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杨庆贤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余张龙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19424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950" y="-252095"/>
            <a:ext cx="3657600" cy="199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沟通方式汇总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56870" y="1273212"/>
          <a:ext cx="10781030" cy="8884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235"/>
                <a:gridCol w="3695065"/>
                <a:gridCol w="6094730"/>
              </a:tblGrid>
              <a:tr h="5416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沟通方法/工具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微信群文字交流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日常工作对接、普通进度交流、发表个人意见等一般重要性情况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语音会议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（全体成员）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65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语音电话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（成员与成员）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1.项目经理发起，针对某位成员的工作情况，不定时、不定期发起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2.成员间有工作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单独交流，自行发起，无需报备。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957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（学校邮箱）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1.每周日截止时间前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交作业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2.作为和客户杨枨老师交流的渠道之一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3.会议纪要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、小组作业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抄送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40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35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需提前与客户预约时间地点及沟通内容。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00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每周三下午13:30-16：55的软件需求课程，对PPT、文档等例行评审。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296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其他评审（线下）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由于时间等原因未能进行课堂评审的，需要和客户杨枨老师预约时间地点进行线下评审。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不定期、不定时召开线下圆桌讨论，地点待定，团建总次数不少于2次。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" name="图片 1" descr="src=http---img95.699pic.com-xsj-0r-d8-s0.jpg!-fw-700-watermark-url-L3hzai93YXRlcl9kZXRhaWwyLnBuZw-align-southeast&amp;refer=http---img95.699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525" y="3268980"/>
            <a:ext cx="5671820" cy="567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46275" y="902843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会议管理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82575" y="1259205"/>
          <a:ext cx="15982950" cy="759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690"/>
                <a:gridCol w="5247640"/>
                <a:gridCol w="2865120"/>
                <a:gridCol w="1930400"/>
                <a:gridCol w="1861185"/>
                <a:gridCol w="1859915"/>
              </a:tblGrid>
              <a:tr h="367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会议类型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022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任务分工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任务检查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、成员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打分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总结过程问题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70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上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周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任务检查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、配置情况总结、成员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打分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总结过程问题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8872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临时加增任务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遭遇风险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情况、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其他紧急情况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通常由项目经理或紧急情况当事人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主动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临时会议具有突发性，允许成员缺席。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93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正式评审前，对评审项目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进行组内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正式评审的前一天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傍晚18：30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G25全体（不允许缺席）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58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出现以下情况之一时，会议改为线下：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1.会议涉及纸质文件或需要借助硬件设备展示。2.任务内容需要面谈对接的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作为线上会议的辅助形式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240" y="-259622"/>
            <a:ext cx="3119718" cy="17058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641475" y="1445895"/>
            <a:ext cx="12626340" cy="7184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请假制度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1.除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评审会议不可缺席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以外，每周两次例会、临时会议允许组员请假，具体情况由项目经理视情况处理。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2.组员个人在整个项目过程中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总请假次数不得多于3次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（不含三次），否则将取消项目最终的绩效评定，即无个人分。其分数将由其他四位组员分配。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3.组员请假时需要在在会议日期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至少提前一天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和项目经理或项目助理取得联系，以线上微信的形式详细告知请假原因、请假时间等详细情况（没有格式要求），由项目经理批准请假要求。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4.因组员请假而引起的系列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风险情况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，将根据风险子计划中的对应措施处理。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95" y="-232410"/>
            <a:ext cx="3761740" cy="205676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76885" y="1308100"/>
          <a:ext cx="10143490" cy="1677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0"/>
                <a:gridCol w="2840355"/>
                <a:gridCol w="5037455"/>
              </a:tblGrid>
              <a:tr h="5041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1728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项目发起人/项目批准人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   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476885" y="3409950"/>
          <a:ext cx="10092055" cy="641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70"/>
                <a:gridCol w="3970020"/>
                <a:gridCol w="4380865"/>
              </a:tblGrid>
              <a:tr h="5124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项目经理/质量保证经理/文档编辑/SCCB成员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采购经理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文档编辑/美工/界面设计工程师/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客户经理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40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文档编辑/财务经理/界面设计工程师/SCCB成员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项目助理/文档编辑/SCCB成员/界面设计工程师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配置管理员/文档编辑/界面设计工程师/SCCB成员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532870" y="18243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项目提出者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32870" y="591947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团队人员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469495" y="23196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其他干系人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0063" y="1127125"/>
          <a:ext cx="11549380" cy="850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2205"/>
                <a:gridCol w="2153285"/>
                <a:gridCol w="6993890"/>
              </a:tblGrid>
              <a:tr h="8299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0629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朱启壕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微信：zzzqh_wxid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邮箱：31901215@stu.zucc.edu.cn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642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寿海燕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微信：shouhaiyan123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邮箱：31901193@stu.zucc.edu.cn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1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郑赟晗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微信：zyh000726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寝室：慕贤 2-311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电话：13757875072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8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27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975080" y="889317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沟通管理计、划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495" y="1595755"/>
            <a:ext cx="1523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从组织、市场项目、三个层次识别项目干系人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552450" y="2374265"/>
          <a:ext cx="14246225" cy="280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335"/>
                <a:gridCol w="11946890"/>
              </a:tblGrid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类别</a:t>
                      </a:r>
                      <a:r>
                        <a:rPr lang="en-US" altLang="zh-CN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项目干系人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与组织相关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项目经理（潘仲菁），财务经理（杨庆贤）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901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与市场相关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客户代表（杨枨老师），其他客户（朱启壕、寿海燕、郑赟晗），竞争对手（其他小组）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902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与项目相关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项目组成员（施芳怡、杨庆贤、余张龙、周文涛）、客户代表（杨枨老师）、助教（陈洁、柴昊龙、许诺、孟越）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2450" y="5780405"/>
            <a:ext cx="1523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按照内外部识别项目干系人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531495" y="6537325"/>
          <a:ext cx="14101445" cy="218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/>
                <a:gridCol w="11824970"/>
              </a:tblGrid>
              <a:tr h="474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类别</a:t>
                      </a:r>
                      <a:r>
                        <a:rPr lang="en-US" altLang="zh-CN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项目干系人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855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外部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客户代表（杨枨老师）、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其他客户（朱启壕、寿海燕、郑赟晗），竞争对手（其他小组）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855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内部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项目经理（潘仲菁）、项目组成员（施芳怡、杨庆贤、余张龙、周文涛）、客户代表（杨枨老师）、助教（陈洁、柴昊龙、许诺、孟越）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875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21853"/>
              <a:ext cx="18288000" cy="4238625"/>
            </a:xfrm>
            <a:custGeom>
              <a:avLst/>
              <a:gdLst/>
              <a:ahLst/>
              <a:cxnLst/>
              <a:rect l="l" t="t" r="r" b="b"/>
              <a:pathLst>
                <a:path w="18288000" h="4238625">
                  <a:moveTo>
                    <a:pt x="0" y="0"/>
                  </a:moveTo>
                  <a:lnTo>
                    <a:pt x="18287999" y="0"/>
                  </a:lnTo>
                  <a:lnTo>
                    <a:pt x="18287999" y="4238624"/>
                  </a:lnTo>
                  <a:lnTo>
                    <a:pt x="0" y="423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1524" y="7163573"/>
              <a:ext cx="2183550" cy="2455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47800" y="6743700"/>
            <a:ext cx="6927215" cy="127220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 </a:t>
            </a:r>
            <a:r>
              <a:rPr lang="zh-CN" altLang="en-US" sz="66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项目章程</a:t>
            </a:r>
            <a:endParaRPr sz="660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785" y="-280670"/>
            <a:ext cx="3910330" cy="213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7" name="object 7"/>
          <p:cNvGrpSpPr/>
          <p:nvPr/>
        </p:nvGrpSpPr>
        <p:grpSpPr>
          <a:xfrm flipH="1">
            <a:off x="14615795" y="5615940"/>
            <a:ext cx="3277870" cy="2655570"/>
            <a:chOff x="0" y="3558106"/>
            <a:chExt cx="7115174" cy="5699532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545" y="-365760"/>
            <a:ext cx="3386455" cy="1851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客户沟通计划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58788" y="1485900"/>
          <a:ext cx="13100685" cy="759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1235"/>
                <a:gridCol w="2696845"/>
                <a:gridCol w="2362835"/>
                <a:gridCol w="2193290"/>
                <a:gridCol w="1793240"/>
                <a:gridCol w="1793240"/>
              </a:tblGrid>
              <a:tr h="851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2738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15:20-16:55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预评审/正式评审当周需提交的任务文件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8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待预约 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包括但不限于需求变更、需求分析等，将会提前准备访谈的内容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（至项目结束前访谈次数不得小于3次，避免项目出现方向性错误）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21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每周日晚10:00前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当周需提交的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5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待确定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与客户约定访谈时间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邮件/微信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07124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730" y="-365667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团队内部沟通计划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2575" y="1339850"/>
          <a:ext cx="14021435" cy="7643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3306445"/>
                <a:gridCol w="3942080"/>
                <a:gridCol w="2597785"/>
                <a:gridCol w="2304415"/>
              </a:tblGrid>
              <a:tr h="4794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沟通计划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004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6833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不定时，通常由项目经理主动发起或紧急情况当事人发起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59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里程碑性质文件正式评审的前一天傍晚18：30。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71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30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包括但不限于对项目现阶段的建议、项目中出现的问题等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不定期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线下圆桌讨论/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9" name="文本框 99"/>
          <p:cNvSpPr txBox="1"/>
          <p:nvPr/>
        </p:nvSpPr>
        <p:spPr>
          <a:xfrm>
            <a:off x="14856460" y="5304790"/>
            <a:ext cx="4057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详见会议管理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523875"/>
            <a:ext cx="18288000" cy="203835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91870" y="20431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676" y="1471930"/>
            <a:ext cx="1523999" cy="1457324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2995275" y="882015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5932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质量管理体系说明</a:t>
            </a:r>
            <a:r>
              <a:rPr lang="en-US" altLang="zh-CN" sz="3600" kern="0" spc="204" noProof="1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4" name="文本框 99"/>
          <p:cNvSpPr txBox="1"/>
          <p:nvPr/>
        </p:nvSpPr>
        <p:spPr>
          <a:xfrm>
            <a:off x="307975" y="1648913"/>
            <a:ext cx="114268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“享学”APP需求工程全程将使用ISO9001质量管理体系监督项目质量。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3083540" y="4239260"/>
            <a:ext cx="4763135" cy="341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defTabSz="914400" fontAlgn="auto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kumimoji="0" lang="zh-CN" altLang="en-US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ISO 9001是由全球第一个质量管理体系标准 BS 5750（BSI撰写）转化而来的，ISO 9001是迄今为止世界上最成熟的质量框架，全球有161个国家/地区的超过75万家组织正在使用这一框架。</a:t>
            </a:r>
            <a:endParaRPr kumimoji="0" lang="zh-CN" altLang="en-US" sz="2400" kern="1200" cap="none" spc="0" normalizeH="0" baseline="0" noProof="1">
              <a:solidFill>
                <a:schemeClr val="accent4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80" y="34290"/>
            <a:ext cx="4147185" cy="22675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7975" y="1649095"/>
            <a:ext cx="14490065" cy="79705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a）以顾客为关注焦点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b）领导作用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组织依存于顾客。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领导者确立组织统一的宗旨及方向。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c）全员参与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d）过程方法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各级人员是组织之本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将活动或过程作为过程加以管理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f）改进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g）询证决策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改进总体业绩应当是组织的永恒目标。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有效的决策是建立在数据和信息分析的基础上。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h）与供方的互利关系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组织与供方是相互依存的</a:t>
            </a:r>
            <a:endParaRPr lang="zh-CN" altLang="en-US" sz="24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11125" y="-90170"/>
            <a:ext cx="18400395" cy="17056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75995" y="33004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25" y="1821180"/>
            <a:ext cx="1332865" cy="1306830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3090525" y="8994775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275590" y="323350"/>
            <a:ext cx="6929438" cy="94043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altLang="zh-CN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SQA</a:t>
            </a:r>
            <a:r>
              <a:rPr lang="zh-CN" altLang="en-US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小组（拟建立）</a:t>
            </a:r>
            <a:r>
              <a:rPr lang="en-US" altLang="zh-CN" sz="32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2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9" name="文本框 99"/>
          <p:cNvSpPr txBox="1"/>
          <p:nvPr/>
        </p:nvSpPr>
        <p:spPr>
          <a:xfrm>
            <a:off x="13884910" y="5368925"/>
            <a:ext cx="405765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项目的质量保证人员对项目实施情况进行监督，包括对项目实施过程和工作产品进行监督检查。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145" y="-185420"/>
            <a:ext cx="3495675" cy="191135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180022" y="1725930"/>
          <a:ext cx="12489815" cy="83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2604135"/>
                <a:gridCol w="3989705"/>
                <a:gridCol w="4025265"/>
              </a:tblGrid>
              <a:tr h="567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SQA角色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1042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最高项目评审员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参与预评审、正式评审并给出项目评分，提出项目修改意见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 2-311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电话：13757875072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353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15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质量保证经理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实施并监督质量保证计划，检验最终所有产品的质量使产品符合客户需求。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2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3175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684885" y="87998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内部产品审计（列举）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413105" y="4099560"/>
            <a:ext cx="4127500" cy="3291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带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的审计日期是预估的审计时间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审计人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: G25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全体成员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审计形式：审计日期当天晚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18:30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微信语音会议</a:t>
            </a:r>
            <a:r>
              <a:rPr lang="en-US" sz="1200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endParaRPr lang="en-US" altLang="en-US" sz="12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07975" y="1893190"/>
          <a:ext cx="12075795" cy="7703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640"/>
                <a:gridCol w="3353435"/>
                <a:gridCol w="4643120"/>
                <a:gridCol w="3022600"/>
              </a:tblGrid>
              <a:tr h="350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审计项目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审计标准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审计日期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《PMBOK第六版》第一部分4.1制定项目章程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《可行性分析报告》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《软件设计文档国家标准》可行性研究报告（GB8567——88）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《项目前景与范围》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《软件需求分析原理与实践-常规选题-项目描述-2022-2-20》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*2022-03-13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404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《需求工程项目计划》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《评审表-需求工程项目计划-2018》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8605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UML模型图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《UML2面向对象分析与设计（第2版）》；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审计通过的《需求工程项目计划》；《软件需求分析原理与实践-常规选题-项目描述-2022-2-20》；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*2022-03-22（第一次）*2022-03-29（第二次）*2022-04-06（第三次）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43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           项目原型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审计通过的《软件需求规格说明书》；《软件需求分析原理与实践-常规选题-项目描述-2022-2-20》；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*2022-04-13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3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《软件设计文档国家标准》软件需求说明书（GB856T——88）；《软件需求分析原理与实践-常规选题-项目描述-2022-2-20》；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16395" y="848169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908405" y="89141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外部过程评审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0" y="838581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08292" y="2531110"/>
          <a:ext cx="9752965" cy="120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0565"/>
                <a:gridCol w="3249295"/>
                <a:gridCol w="3253105"/>
              </a:tblGrid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杨枨老师、四位助教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理四-221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2732" y="4290060"/>
          <a:ext cx="13190855" cy="5632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/>
                <a:gridCol w="3954145"/>
                <a:gridCol w="4779010"/>
                <a:gridCol w="3303270"/>
              </a:tblGrid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评审项目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评审标准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评审日期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</a:tr>
              <a:tr h="1609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《可行性分析报告》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《需求工程项目计划》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《评审表-需求工程项目计划-2018》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《评审表-软件需求规格说明书SRA-2018》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《需求变更文档》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《评审表-需求变更管理2018》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*2022-06-02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《项目总结报告》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《评审表-需求工程项目收尾-2018》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*2022-06-16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课程项目PPT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《评审表-课程项目PPT-2018》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根据具体项目评审日期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377670" y="3557905"/>
            <a:ext cx="32708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带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*</a:t>
            </a: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的评审日期是预估的评审时间</a:t>
            </a:r>
            <a:endParaRPr lang="zh-CN" altLang="en-US" sz="20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0457" y="0"/>
            <a:ext cx="7197725" cy="10287000"/>
            <a:chOff x="11090457" y="0"/>
            <a:chExt cx="7197725" cy="10287000"/>
          </a:xfrm>
        </p:grpSpPr>
        <p:sp>
          <p:nvSpPr>
            <p:cNvPr id="3" name="object 3"/>
            <p:cNvSpPr/>
            <p:nvPr/>
          </p:nvSpPr>
          <p:spPr>
            <a:xfrm>
              <a:off x="11090457" y="0"/>
              <a:ext cx="7197725" cy="10287000"/>
            </a:xfrm>
            <a:custGeom>
              <a:avLst/>
              <a:gdLst/>
              <a:ahLst/>
              <a:cxnLst/>
              <a:rect l="l" t="t" r="r" b="b"/>
              <a:pathLst>
                <a:path w="7197725" h="10287000">
                  <a:moveTo>
                    <a:pt x="0" y="0"/>
                  </a:moveTo>
                  <a:lnTo>
                    <a:pt x="7197542" y="0"/>
                  </a:lnTo>
                  <a:lnTo>
                    <a:pt x="7197542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402892" y="4231154"/>
              <a:ext cx="2253935" cy="2425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5481" y="1778"/>
              <a:ext cx="3031124" cy="2948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5396" y="0"/>
              <a:ext cx="3266567" cy="30713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0473" y="6833348"/>
              <a:ext cx="2571749" cy="2819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7253" y="7124323"/>
              <a:ext cx="3665146" cy="2817612"/>
            </a:xfrm>
            <a:prstGeom prst="rect">
              <a:avLst/>
            </a:prstGeom>
          </p:spPr>
        </p:pic>
      </p:grpSp>
      <p:sp>
        <p:nvSpPr>
          <p:cNvPr id="14" name="object 18"/>
          <p:cNvSpPr txBox="1"/>
          <p:nvPr/>
        </p:nvSpPr>
        <p:spPr>
          <a:xfrm>
            <a:off x="12934950" y="8977313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10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成本管理计划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object 18"/>
          <p:cNvSpPr txBox="1">
            <a:spLocks noGrp="1"/>
          </p:cNvSpPr>
          <p:nvPr>
            <p:ph type="title"/>
          </p:nvPr>
        </p:nvSpPr>
        <p:spPr>
          <a:xfrm>
            <a:off x="13339762" y="3362007"/>
            <a:ext cx="6929438" cy="877888"/>
          </a:xfrm>
        </p:spPr>
        <p:txBody>
          <a:bodyPr vert="horz" wrap="square" lIns="0" tIns="201930" rIns="0" bIns="0" numCol="1" rtlCol="0" anchor="t" anchorCtr="0" compatLnSpc="1">
            <a:spAutoFit/>
          </a:bodyPr>
          <a:lstStyle/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4400" b="0" i="0" u="none" strike="noStrike" kern="0" cap="none" spc="204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成本预算</a:t>
            </a:r>
            <a:endParaRPr kumimoji="0" lang="zh-CN" sz="4400" b="0" i="0" u="none" strike="noStrike" kern="0" cap="none" spc="204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2971462" y="440182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项目参与人数：5人</a:t>
            </a:r>
            <a:endParaRPr lang="zh-CN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项目持续时长：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个月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8646" y="3583635"/>
            <a:ext cx="2285554" cy="255046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8"/>
            </p:custDataLst>
          </p:nvPr>
        </p:nvGraphicFramePr>
        <p:xfrm>
          <a:off x="211138" y="288925"/>
          <a:ext cx="10788015" cy="9425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580"/>
                <a:gridCol w="1484630"/>
                <a:gridCol w="1417320"/>
                <a:gridCol w="1795145"/>
                <a:gridCol w="4371340"/>
              </a:tblGrid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条目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单位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总预期经费（单位：元）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7064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人力成本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85.22元/小时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已完成的项目实际工时135.25+预估工时2260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144447.90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2021年3月采集数据124176条，2021年3月全国程序员平均工资15189元，工资中位数12500元，其中95%的人的工资介于5250元到37500元，计算可得人均每小时工资85.22元数据来源：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搜狐网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https://www.sohu.com/a/454677225_120061661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887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活动交流（团队建设）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500元/次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1500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项目初期和结束前各一次团建，项目中间阶段也进行一次团建 具体时间待定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059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软件费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家庭版</a:t>
                      </a: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Projec398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/4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2090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365家庭版*1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Project*4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146947.9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允许项目实际成本的波动范围是+/-1000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213678" y="107950"/>
            <a:ext cx="6929437" cy="143256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[16]</a:t>
            </a:r>
            <a:b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000" kern="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4915535" y="562459"/>
            <a:ext cx="3057247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13995" y="1778444"/>
          <a:ext cx="16932910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340"/>
                <a:gridCol w="6310630"/>
                <a:gridCol w="5972175"/>
                <a:gridCol w="2110740"/>
                <a:gridCol w="1724025"/>
              </a:tblGrid>
              <a:tr h="7131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11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前期对产品的使用前景和项目范围没有和客户达成明确共识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产品开发方向发生错误，后果不可逆转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需求开发阶段时间分配不合理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无法按期完成任务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忽视了项目的隐含性需求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68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客户对产品需求意见不一致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没有对用户需求的优先级进行排列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对客户使用的方便性大大降低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435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未能准确的理解客户的需求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设计的产品与客户预期不符合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518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格式不正确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说明书不严谨，有漏洞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编写需求规格说明书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20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需求理解引发的风险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产品与客户预期不符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4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具有二义性术语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引起歧义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未对需求规格说明书进行审核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产品的完整性准确性无法保证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60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未对用户手册进行审核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与客户用户手册理解没达到一致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5003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没有使用需求跟踪矩阵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可能会遗漏需求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11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需求变更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需要重新设计需求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18"/>
          <p:cNvSpPr txBox="1"/>
          <p:nvPr/>
        </p:nvSpPr>
        <p:spPr>
          <a:xfrm>
            <a:off x="14586585" y="93599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376238" y="107950"/>
            <a:ext cx="6929437" cy="180213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4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4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5909310" y="627229"/>
            <a:ext cx="3027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4350365" y="940181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60680" y="1519296"/>
          <a:ext cx="15624175" cy="817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523855"/>
                <a:gridCol w="1731010"/>
                <a:gridCol w="1052195"/>
                <a:gridCol w="1555115"/>
              </a:tblGrid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7556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在项目早期和客户深度沟通，编写产品前景和范围文档将它作为添加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和修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需求的指导性文件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        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合理安排需求开发所需的时间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800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确定主要客户，保证有足够的客户代表的积极参与，由权威性的客户人员对需求作出权威性的说明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尽量识别客户可能做出的任何假设。 提出能够自由回答的问题来鼓励客户分享更多的想法、期望。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33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提炼出隐藏在客户提出解决方案背后的真正意图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尽早确认高风险的需求，并留出足够时间，让用户从错误中学习经验，实验以及制作原型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95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对需求文档进行正式评审，以减小需求得不同理解所造成的风险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编写需求规格说明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9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每次用户沟通都需要详细记录需求标准，并当场和客户确认清楚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10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创建数据字典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强调需要解决的业务是什么，而不是如何解决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对用户手册以及数据字典进行审核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使用需求跟踪矩阵避免遗漏需求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10618153" y="18288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15231110" y="717399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75" y="8805003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3582650" y="93218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0618470" y="1711325"/>
          <a:ext cx="7291705" cy="737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085"/>
                <a:gridCol w="5483860"/>
                <a:gridCol w="1381760"/>
              </a:tblGrid>
              <a:tr h="14681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暂时移交其个人任务给其他组员，并在本周的组员绩效评价中记录情况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及时将文档传递至Git仓库云端存储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由质量保证经理负责文档的二次修改调整，并对组员进行批评教育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7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对于所有的文档小组成员人手一份，以防文档丢失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56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对于文档的所有条目，小组成员必须熟记于心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541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在完成个人任务时，必须要备份以及保存，避免在过程中出现意外丢失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object 18"/>
          <p:cNvSpPr txBox="1"/>
          <p:nvPr/>
        </p:nvSpPr>
        <p:spPr>
          <a:xfrm>
            <a:off x="376238" y="10795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852670" y="612624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469900" y="1606550"/>
          <a:ext cx="8448040" cy="7513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985"/>
                <a:gridCol w="3314065"/>
                <a:gridCol w="4618990"/>
              </a:tblGrid>
              <a:tr h="1576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组员因个人原因无法按时完成个人任务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97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由于工作设备损坏等外界环境原因导致文档丢失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由于组员个人能力原因完成任务的质量较差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当前项目任务不达标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由于客户对需求的更改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任务需要重新启动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46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客户对产品期望值过高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对产品质量不满意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组员退出项目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所属部分任务无法在规定时间内完成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/>
          <p:cNvGrpSpPr/>
          <p:nvPr/>
        </p:nvGrpSpPr>
        <p:grpSpPr>
          <a:xfrm flipH="1">
            <a:off x="10496550" y="-1116"/>
            <a:ext cx="7791450" cy="10287000"/>
            <a:chOff x="0" y="1"/>
            <a:chExt cx="7791450" cy="10287000"/>
          </a:xfrm>
        </p:grpSpPr>
        <p:sp>
          <p:nvSpPr>
            <p:cNvPr id="15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p/>
          </p:txBody>
        </p:sp>
        <p:pic>
          <p:nvPicPr>
            <p:cNvPr id="16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17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18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470535" y="175578"/>
            <a:ext cx="6608763" cy="171005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文档结构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3" name="文本框 23"/>
          <p:cNvSpPr txBox="1"/>
          <p:nvPr/>
        </p:nvSpPr>
        <p:spPr>
          <a:xfrm>
            <a:off x="3940810" y="608330"/>
            <a:ext cx="110597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 descr="ba11a922645943eda061cbcbd937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" y="2091690"/>
            <a:ext cx="5713095" cy="7960360"/>
          </a:xfrm>
          <a:prstGeom prst="rect">
            <a:avLst/>
          </a:prstGeom>
        </p:spPr>
      </p:pic>
      <p:pic>
        <p:nvPicPr>
          <p:cNvPr id="10" name="图片 9" descr="07047c093214ffcf95816530deb9ba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025" y="2863850"/>
            <a:ext cx="6603365" cy="673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234823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25" y="-134620"/>
            <a:ext cx="3119755" cy="19132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4785" y="3868420"/>
            <a:ext cx="2863215" cy="3053715"/>
          </a:xfrm>
          <a:prstGeom prst="rect">
            <a:avLst/>
          </a:prstGeom>
        </p:spPr>
      </p:pic>
      <p:sp>
        <p:nvSpPr>
          <p:cNvPr id="22" name="文本框 99"/>
          <p:cNvSpPr txBox="1"/>
          <p:nvPr/>
        </p:nvSpPr>
        <p:spPr>
          <a:xfrm>
            <a:off x="353060" y="209868"/>
            <a:ext cx="11876088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软件配置控制委员会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CCB）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[17]</a:t>
            </a:r>
            <a:endParaRPr lang="zh-CN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制定并遵守配置计划，良好的配置管理有助于项目如期实现</a:t>
            </a:r>
            <a:r>
              <a:rPr lang="zh-CN" altLang="zh-CN" sz="2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zh-CN" altLang="zh-CN" sz="24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27050" y="2489154"/>
          <a:ext cx="14492605" cy="678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515"/>
                <a:gridCol w="4407535"/>
                <a:gridCol w="8504555"/>
              </a:tblGrid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软件配置管理角色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458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PM: 项目经理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制定、修改配置计划；审核配置管理员的配置活动；根据团队内制定的配置管理计划完成对应任务。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44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28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配置管理员（Configuration Management Officer，CMO）开发人员（Developer，DEV）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日常维护管理配置工具；根据配置计划检查配置情况；完成配置统计并交由项目经理审核；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object 18"/>
          <p:cNvSpPr txBox="1"/>
          <p:nvPr/>
        </p:nvSpPr>
        <p:spPr>
          <a:xfrm>
            <a:off x="14512925" y="901192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6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6" name="文本框 99"/>
          <p:cNvSpPr txBox="1"/>
          <p:nvPr/>
        </p:nvSpPr>
        <p:spPr>
          <a:xfrm>
            <a:off x="269875" y="271463"/>
            <a:ext cx="118760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配置库管理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endParaRPr lang="en-US" altLang="zh-CN" sz="36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01600" y="1051560"/>
            <a:ext cx="93770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endParaRPr kumimoji="0" lang="zh-CN" sz="24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个人分支（组内人员的私有开发空间）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团队分支（存放非正式版本产出）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-team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主干分支（存放正式版本产出）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-main</a:t>
            </a:r>
            <a:endParaRPr kumimoji="0" lang="en-US" alt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770" y="1508125"/>
            <a:ext cx="6084570" cy="73977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486728" y="4881880"/>
          <a:ext cx="9979660" cy="4023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2765"/>
                <a:gridCol w="2119630"/>
                <a:gridCol w="2064385"/>
                <a:gridCol w="1997075"/>
                <a:gridCol w="1995805"/>
              </a:tblGrid>
              <a:tr h="1101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团队分支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-team分支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主干分支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-main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4686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70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开发人员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施芳怡杨庆贤 余张龙周文涛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833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269875" y="241300"/>
            <a:ext cx="68154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配置项计划</a:t>
            </a:r>
            <a:endParaRPr lang="zh-CN" altLang="zh-CN" sz="48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69252" y="1209675"/>
          <a:ext cx="13622655" cy="8526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3415"/>
                <a:gridCol w="3131185"/>
                <a:gridCol w="2049145"/>
                <a:gridCol w="1440180"/>
                <a:gridCol w="1983105"/>
                <a:gridCol w="1825625"/>
              </a:tblGrid>
              <a:tr h="4826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配置计划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配置项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关联库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具体时间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9939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所有个人产出上传至个人工作分支。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项目阶段个人被分配任务的对应产出，含一切形式（文档、图表、PPT等）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例：《需求工程项目计划》的子计划等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个人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每周六第二次小组例会开始前完成上传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94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整合后的非正式版本产出上传至team分支。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项目阶段所有产出的基线版本和非正式版本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例：《需求工程项目计划》0.1版本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由各产出任务对应的负责人上传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团队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可由项目经理统一上传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214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所有正式版本的产出上传至主分支。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正式版本的产出（已通过正式评审且无需二改）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例：《需求工程项目计划》V1.0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项目经理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主分支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待项目需求工程正式结束后统一上传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64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检查各分支的配置情况，并及时修正配置错误。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每周一次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统计所有配置项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里程碑正式评审通过后当天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填写配置</a:t>
                      </a:r>
                      <a:r>
                        <a:rPr lang="zh-CN" alt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项统计</a:t>
                      </a: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表，通过邮件形式及时抄送给整组。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定期在本地电脑备份当前阶段所有产出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每两周一次（无具体规定日）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533245" y="3141345"/>
            <a:ext cx="346075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所有配置项变更需要组员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个人手动修改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配置项版本号，主动上传，上传无需通知配置管理员。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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配置管理员按照配置项计划定期检查配置库情况。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14300" y="439738"/>
            <a:ext cx="118760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附：配置项统计表</a:t>
            </a:r>
            <a:endParaRPr lang="zh-CN" altLang="zh-CN" sz="36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7613" y="6781800"/>
            <a:ext cx="2610347" cy="1698888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923120" y="1688263"/>
          <a:ext cx="11786235" cy="7761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8745"/>
                <a:gridCol w="3928745"/>
                <a:gridCol w="3928745"/>
              </a:tblGrid>
              <a:tr h="131254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日期：</a:t>
                      </a:r>
                      <a:endParaRPr lang="en-US" sz="2200" b="1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12344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配置项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具体活动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64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08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792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配置管理员签字：                                                        项目经理签字：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cP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801725" y="4474845"/>
            <a:ext cx="40976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负责撰写，里程碑文件通过正式评审后后填写该表，交由项目经理复审。</a:t>
            </a:r>
            <a:endParaRPr lang="zh-CN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24269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600" y="-321945"/>
            <a:ext cx="3327400" cy="181927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3817600" y="889635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文本框 99"/>
          <p:cNvSpPr txBox="1"/>
          <p:nvPr/>
        </p:nvSpPr>
        <p:spPr>
          <a:xfrm>
            <a:off x="352425" y="344488"/>
            <a:ext cx="118760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0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配置项版本控制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[18]</a:t>
            </a:r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0" y="1321435"/>
            <a:ext cx="16341725" cy="40309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1.每期文档版本号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从0.1开始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记录，每次文档更新、整改后，版本号向前推进0.1。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2.当文档通过组内评审会议后，版本号升为1.0，即拟正式版本。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3.文档通过课堂评审后，确定内容完整无需二次修改后，敲定为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V1.0版本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，即正式版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4.正式版本将由项目经理负责整理归纳至主分支。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5.对配置项的修改（不同版本间的差别）应记录下来，记录在文档开头的“文档修订历史说明”。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925" y="6553200"/>
            <a:ext cx="6729413" cy="169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8" y="5680075"/>
            <a:ext cx="12034837" cy="429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" y="-1270"/>
            <a:ext cx="8851265" cy="10287000"/>
            <a:chOff x="0" y="0"/>
            <a:chExt cx="88512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485" y="3411855"/>
              <a:ext cx="5732780" cy="40087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10363200" y="4507396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可行性分析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7999" cy="9467330"/>
            <a:chOff x="0" y="515295"/>
            <a:chExt cx="18287999" cy="946733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2628900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2190750" y="1632268"/>
            <a:ext cx="6608763" cy="1712007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1" name="object 22"/>
          <p:cNvSpPr txBox="1"/>
          <p:nvPr/>
        </p:nvSpPr>
        <p:spPr>
          <a:xfrm>
            <a:off x="6705600" y="2628900"/>
            <a:ext cx="9932670" cy="6741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lstStyle/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可行性研究的前提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对现有系统的分析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所建议的系统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可选择的其他系统方案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投资及效益分析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社会因素方面的可行性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结论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23"/>
          <p:cNvSpPr txBox="1"/>
          <p:nvPr/>
        </p:nvSpPr>
        <p:spPr>
          <a:xfrm>
            <a:off x="5568950" y="1430020"/>
            <a:ext cx="9918700" cy="1938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可行性研究报告（GB8567——88） 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（《软件设计文档国家标准》）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11175" y="4873625"/>
            <a:ext cx="6908800" cy="2510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优点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在这个系统中，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了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上传课程相关文档，发起讨论，批改作业，设置课堂测验的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下载文件，上传作业。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9514" y="4618355"/>
            <a:ext cx="8960795" cy="4314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缺点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无法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学生日常的学习需求，像上课的时候签到，考试周复习期间想回看上课的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直播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等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首页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界面设计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不够直观，没有实现学生希望自动分类各学期的课程的需求（只能手动分类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端每次打开都需要重新登录、查看测验成绩的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操作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比较复杂，不满足学生快速查看的需求。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-1723390" y="8639810"/>
            <a:ext cx="6096000" cy="141478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5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54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20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20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grpSp>
        <p:nvGrpSpPr>
          <p:cNvPr id="12" name="object 2"/>
          <p:cNvGrpSpPr/>
          <p:nvPr/>
        </p:nvGrpSpPr>
        <p:grpSpPr>
          <a:xfrm>
            <a:off x="0" y="-4687565"/>
            <a:ext cx="18288000" cy="8847950"/>
            <a:chOff x="2578735" y="5"/>
            <a:chExt cx="18288000" cy="8847950"/>
          </a:xfrm>
        </p:grpSpPr>
        <p:sp>
          <p:nvSpPr>
            <p:cNvPr id="15" name="object 3"/>
            <p:cNvSpPr/>
            <p:nvPr/>
          </p:nvSpPr>
          <p:spPr>
            <a:xfrm>
              <a:off x="2578735" y="4990330"/>
              <a:ext cx="18288000" cy="3857625"/>
            </a:xfrm>
            <a:custGeom>
              <a:avLst/>
              <a:gdLst/>
              <a:ahLst/>
              <a:cxnLst/>
              <a:rect l="l" t="t" r="r" b="b"/>
              <a:pathLst>
                <a:path w="18288000" h="3857625">
                  <a:moveTo>
                    <a:pt x="18287998" y="3857624"/>
                  </a:moveTo>
                  <a:lnTo>
                    <a:pt x="0" y="38576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8576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p/>
          </p:txBody>
        </p:sp>
        <p:pic>
          <p:nvPicPr>
            <p:cNvPr id="16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9021" y="5"/>
              <a:ext cx="7877174" cy="3386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8320" y="702291"/>
            <a:ext cx="8387080" cy="30591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en-US" altLang="zh-CN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bb</a:t>
            </a:r>
            <a:r>
              <a:rPr lang="zh-CN" altLang="en-US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平台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：可以用网站登录，也可以移动端使用</a:t>
            </a:r>
            <a:r>
              <a:rPr lang="en-US" altLang="zh-CN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3200" kern="1200" spc="9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445" y="175895"/>
            <a:ext cx="8455660" cy="3857625"/>
          </a:xfrm>
          <a:prstGeom prst="rect">
            <a:avLst/>
          </a:prstGeom>
        </p:spPr>
      </p:pic>
      <p:grpSp>
        <p:nvGrpSpPr>
          <p:cNvPr id="17" name="object 9"/>
          <p:cNvGrpSpPr/>
          <p:nvPr/>
        </p:nvGrpSpPr>
        <p:grpSpPr>
          <a:xfrm>
            <a:off x="-1541145" y="7249160"/>
            <a:ext cx="8197215" cy="4417695"/>
            <a:chOff x="10443550" y="1929764"/>
            <a:chExt cx="6261100" cy="3089910"/>
          </a:xfrm>
        </p:grpSpPr>
        <p:pic>
          <p:nvPicPr>
            <p:cNvPr id="18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9845" y="2823692"/>
              <a:ext cx="2954477" cy="2195528"/>
            </a:xfrm>
            <a:prstGeom prst="rect">
              <a:avLst/>
            </a:prstGeom>
          </p:spPr>
        </p:pic>
        <p:pic>
          <p:nvPicPr>
            <p:cNvPr id="19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550" y="1929764"/>
              <a:ext cx="1523999" cy="1457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430" y="175895"/>
            <a:ext cx="11602085" cy="2978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</a:rPr>
              <a:t>二、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课堂之类的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小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程序</a:t>
            </a:r>
            <a:b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</a:b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（此处以</a:t>
            </a:r>
            <a:r>
              <a:rPr lang="zh-CN" altLang="en-US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雨课堂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为例）</a:t>
            </a:r>
            <a:endParaRPr lang="zh-CN" altLang="en-US" sz="3200" spc="90" noProof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430" y="3939540"/>
            <a:ext cx="5945505" cy="48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优点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即使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用户量很大，但上课无法签到的情况仍较少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发生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可以布置测试与作业；可以布置预习的内容，师生沟通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及时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反馈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实时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答题、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弹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幕</a:t>
            </a:r>
            <a:r>
              <a:rPr lang="zh-CN" altLang="en-US" sz="24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互动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，为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师生提供完整立体的数据支持，个性化报表、自动任务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提醒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97640" y="3311525"/>
            <a:ext cx="6223635" cy="48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缺点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清晰度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太低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，无法满足学生清楚浏览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PPT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中图片的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没有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客户端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，电脑上只能用网页看，非常不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方便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课堂缺乏对课程和任课老师的评价，侧重点在于课前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课上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课后的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教学环节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，只满足了上课教学的常规需求。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3" name="object 18"/>
          <p:cNvSpPr txBox="1"/>
          <p:nvPr/>
        </p:nvSpPr>
        <p:spPr>
          <a:xfrm>
            <a:off x="12047559" y="8563610"/>
            <a:ext cx="6096000" cy="141478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5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54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20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20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dc253755d8a47436aa122a932b0e6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10" y="175895"/>
            <a:ext cx="4385945" cy="949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37611"/>
            <a:ext cx="18288000" cy="8349388"/>
            <a:chOff x="0" y="1937611"/>
            <a:chExt cx="18288000" cy="8349388"/>
          </a:xfrm>
        </p:grpSpPr>
        <p:sp>
          <p:nvSpPr>
            <p:cNvPr id="3" name="object 3"/>
            <p:cNvSpPr/>
            <p:nvPr/>
          </p:nvSpPr>
          <p:spPr>
            <a:xfrm>
              <a:off x="0" y="4381500"/>
              <a:ext cx="18288000" cy="5905499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7998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1434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5981" y="1937611"/>
              <a:ext cx="8142018" cy="6410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7720" y="1145991"/>
            <a:ext cx="6375400" cy="79124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对所建议系统的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说明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463550" y="4783455"/>
            <a:ext cx="8804275" cy="444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本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项目最终选择从</a:t>
            </a:r>
            <a:r>
              <a:rPr lang="en-US" altLang="zh-CN" sz="24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APP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的角度进行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设计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相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较于小程序和网页来说，可以设计更多系统功能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，可以有效的提供多课程交叉的资源共享与控制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，从而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更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高程度的实现选题中所提到的需求，更</a:t>
            </a:r>
            <a:r>
              <a:rPr lang="zh-CN" altLang="zh-CN" sz="2400" b="1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契合用户的需求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lphaUcPeriod"/>
            </a:pP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智能手机的大量普及，移动端的用户基数明显比网页端要大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。再加上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从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用户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操作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角度来看，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APP</a:t>
            </a:r>
            <a:r>
              <a:rPr lang="zh-CN" altLang="en-US" sz="2400" b="1" dirty="0" smtClean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操作难度小</a:t>
            </a:r>
            <a:r>
              <a:rPr lang="zh-CN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zh-CN" sz="2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145981" y="275689"/>
            <a:ext cx="8142605" cy="10011410"/>
            <a:chOff x="10145981" y="275689"/>
            <a:chExt cx="8142605" cy="100114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8257" y="275724"/>
              <a:ext cx="2199742" cy="1876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981" y="8756427"/>
              <a:ext cx="3495674" cy="15305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581" y="8091725"/>
              <a:ext cx="1790699" cy="1714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9627" y="275689"/>
              <a:ext cx="2299257" cy="239937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-32874"/>
            <a:ext cx="3119718" cy="1705855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1893818" y="8347935"/>
            <a:ext cx="6096000" cy="156845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60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24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690" y="3744595"/>
            <a:ext cx="9838690" cy="572389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5232380" y="8612188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90" y="383540"/>
            <a:ext cx="9744075" cy="299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8517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技术条件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，本项目组目前有的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位小组成员，均为软件工程大三学生，都有计算机相关专业知识的基础。通过上学期的软件工程课程的实践，对于项目的可行性分析有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初步的经验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。同时，互联网各种学习网站的存在也为小组成员在咨询学长和老师之外，提供另一种解决问题的方法。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项目选择使用</a:t>
            </a:r>
            <a:r>
              <a:rPr lang="en-US" altLang="zh-CN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Pixso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的网页端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进行原型设计，这种方法有助于设计师更深入地理解用户，研究用户的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功能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及其他潜在的需求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。通过设计满足用户心理及体验方面的需求，来直观地得到用户的回馈信息，具有一定的合理性、适宜性以及先进性。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所以本项目在规定的期限内，具备技术可行性。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1078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法律方面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项目遵守中华人民共和国法律法规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，且仅供软件需求分析与原理课程使用（不做实际开发），不签任何协议。在项目设计过程中需要用到的软件皆为开源、免费、学生免费或已付费产品，因此不存在侵权的潜在可能性。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法律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可行性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使用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项目的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用户群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分为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教师、学生和没选这些课，但是感兴趣的学生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。本项目尽可能提供更人性化，更直观的界面，满足用户的需求，同时提供详细的使用手册指导用户使用，便于用户遇到不懂的问题时进行查询，保证所有用户都能够在极短的时间内熟悉本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的使用方法。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本项目具备使用可行性。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6132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47800" y="6743700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会议纪要</a:t>
            </a:r>
            <a:r>
              <a:rPr lang="en-US" altLang="zh-CN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(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摘选）</a:t>
            </a:r>
            <a:endParaRPr lang="zh-CN" altLang="en-US" sz="6600" kern="0" spc="-235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430" y="9108185"/>
            <a:ext cx="3333749" cy="1178813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89625" y="397510"/>
            <a:ext cx="61753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SRA-G25每周例会会议纪要</a:t>
            </a: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 algn="ctr"/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记录人：周文涛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日期：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2022-03-05</a:t>
            </a:r>
            <a:endParaRPr lang="en-US" altLang="en-US" sz="24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3"/>
            </p:custDataLst>
          </p:nvPr>
        </p:nvGraphicFramePr>
        <p:xfrm>
          <a:off x="1255395" y="1713492"/>
          <a:ext cx="13460730" cy="734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7350"/>
                <a:gridCol w="10533380"/>
              </a:tblGrid>
              <a:tr h="981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2022-03-05 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18:30-19:06 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微信群语音会议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参会成员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 杨庆贤 余张龙 周文涛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31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缺席组员及情况说明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76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会议</a:t>
                      </a:r>
                      <a:r>
                        <a:rPr lang="zh-CN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流程</a:t>
                      </a:r>
                      <a:endParaRPr lang="zh-CN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针对2022-03-03例会分配的个人任务进行进度检查，质量检查。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总结过程中的问题。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小组成员评分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3833475" y="920623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接下表</a:t>
            </a:r>
            <a:endParaRPr lang="zh-CN" altLang="en-US" sz="36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362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8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1.个人任务检查：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：修改质量计划的参考体系和说明；修改配置计划内容和命名规范；增加沟通计划的会议管理；修改《项目章程》模板；根据修改内容调整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《项目计划》《项目章程》《会议纪要》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：质量体系已修改，符合项目；配置计划内容更加详细，命名规范变得简洁但缺少专业性；沟通计划的会议管理部分符合预期；《项目章程》模板参考《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PMBOK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》更有可信度；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部分修改及时。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：《可行性分析》整体针对需求调整，增加对参考系统的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分析；重新设计团队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；重新设计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模板并调整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：《可行性分析》的经济技术法律根据需求调整，内容符合，但法律方面不够真实；增加了对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bb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和雨课堂的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分析，但分析和需求关系不够紧密；团队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再设计更简洁美观；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模板选择得当，《可行性部分》调整正确。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工作分解图根据甘特图、杨枨老师的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调整涵盖的阶段；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图增加采购部；成本计划标明人力成本的判断标准，去除和需求无关部分。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图调整更加细致，符合预期；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图结构正确；成本计划没有标注参考来源；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362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增加采购子计划，根据实际和成本选择采购内容。检查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仓库中各个分支是否都按照配置要求上传了个人项目，上传有无出错；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：增加了采购子计划，但采购内容不够详细，遗漏了团建部分；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检查结果正确，但个人分支组员的上传不够及时。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：重新设计调整会议纪要的框架内容，按照新要求撰写本次会议纪要；风险管理计划不够详细，根据需求阶段增加可能的风险，应给出对应的控制。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：会议纪要重新调整了框架，更加详细有说服力。风险管理计划增加了需求规格说明部分的风险考虑，比较全面，在表达上略有欠缺。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8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2.</a:t>
                      </a:r>
                      <a:r>
                        <a:rPr lang="zh-CN" alt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整体</a:t>
                      </a: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问题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①小组成员水平不一导致进度不一致，组员杨庆贤、余张龙需要加快速度，避免项目任务延期完成引起的质量下降问题。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②现阶段的里程碑文件《需求工程项目计划》距离杨枨老师评审要求可能还有距离，小组成员需要头脑风暴，加快完善。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③UML系列课程的自学应该提上议程。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17195" y="813375"/>
          <a:ext cx="15967075" cy="865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490"/>
                <a:gridCol w="14459585"/>
              </a:tblGrid>
              <a:tr h="8051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后续</a:t>
                      </a: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分工</a:t>
                      </a:r>
                      <a:endParaRPr lang="zh-CN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：整合所有修改过的子计划，提交《需求工程项目计划》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版本至个人分支；重新修改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《项目计划》修改过的内容，提交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版本；整合当前所有产出上传至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team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分支。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3.8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：继续修改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分析，提交《可行性研究报告》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《可行性分析》部分，增加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内容后生成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PPT0.3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版本并移交给项目经理。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3.7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：标注成本计划中人力成本的来源，提交《成本子计划》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版本至个人分支；将修改好的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、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图移交项目经理。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：补充团建部分的采购，提交采购计划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0.1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版本至个人分支；在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3.9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日上课前检查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的运行环境。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根据项目经理要求补充会议纪要的要求，上传最近两次的会议纪要和风险管理计划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至个人分支；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本次会议纪要已通过邮件形式由项目助理周文涛抄送给全部组员。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4930" y="-1016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接上表</a:t>
            </a:r>
            <a:endParaRPr lang="zh-CN" altLang="en-US" sz="3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95" y="-186690"/>
            <a:ext cx="2770505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91733" cy="10287000"/>
            <a:chOff x="0" y="0"/>
            <a:chExt cx="7591733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8811260" y="4507230"/>
            <a:ext cx="9215755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05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绩效评价（摘选）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2133600" y="2922281"/>
            <a:ext cx="7929167" cy="5802887"/>
            <a:chOff x="9542170" y="4108989"/>
            <a:chExt cx="7929167" cy="5802887"/>
          </a:xfrm>
        </p:grpSpPr>
        <p:pic>
          <p:nvPicPr>
            <p:cNvPr id="12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15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16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17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8"/>
          <p:cNvSpPr txBox="1"/>
          <p:nvPr/>
        </p:nvSpPr>
        <p:spPr>
          <a:xfrm>
            <a:off x="12192000" y="7843838"/>
            <a:ext cx="6096000" cy="239966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G25</a:t>
            </a:r>
            <a:r>
              <a:rPr kumimoji="0" lang="zh-CN" altLang="en-US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组课程项目</a:t>
            </a:r>
            <a:endParaRPr kumimoji="0" lang="en-US" altLang="zh-CN" sz="6600" kern="1200" cap="none" spc="235" normalizeH="0" baseline="0" noProof="1" smtClean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0305</a:t>
            </a:r>
            <a:b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</a:br>
            <a: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绩效评价</a:t>
            </a:r>
            <a:endParaRPr kumimoji="0" lang="zh-CN" altLang="zh-CN" sz="2800" kern="1200" cap="none" spc="310" normalizeH="0" baseline="0" noProof="1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" name="图片 1" descr="4f1202bd9e6ba890acc49576a0aef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206375"/>
            <a:ext cx="8296910" cy="3428365"/>
          </a:xfrm>
          <a:prstGeom prst="rect">
            <a:avLst/>
          </a:prstGeom>
        </p:spPr>
      </p:pic>
      <p:pic>
        <p:nvPicPr>
          <p:cNvPr id="4" name="图片 3" descr="865e03fa72e5f6c69316f2fc21e4c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738880"/>
            <a:ext cx="8432800" cy="3467100"/>
          </a:xfrm>
          <a:prstGeom prst="rect">
            <a:avLst/>
          </a:prstGeom>
        </p:spPr>
      </p:pic>
      <p:pic>
        <p:nvPicPr>
          <p:cNvPr id="5" name="图片 4" descr="8f5583fc4bc463c0b1ec43a3d7b0f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7309485"/>
            <a:ext cx="8926195" cy="2813050"/>
          </a:xfrm>
          <a:prstGeom prst="rect">
            <a:avLst/>
          </a:prstGeom>
        </p:spPr>
      </p:pic>
      <p:pic>
        <p:nvPicPr>
          <p:cNvPr id="6" name="图片 5" descr="479662df303ff57d0d0c25bd952f0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005" y="301625"/>
            <a:ext cx="9043035" cy="2873375"/>
          </a:xfrm>
          <a:prstGeom prst="rect">
            <a:avLst/>
          </a:prstGeom>
        </p:spPr>
      </p:pic>
      <p:pic>
        <p:nvPicPr>
          <p:cNvPr id="7" name="图片 6" descr="bdf2d18b2f57176edb1987dfa884c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245" y="3635375"/>
            <a:ext cx="8935085" cy="367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4620260"/>
            <a:chOff x="0" y="5"/>
            <a:chExt cx="18288000" cy="4620260"/>
          </a:xfrm>
        </p:grpSpPr>
        <p:sp>
          <p:nvSpPr>
            <p:cNvPr id="3" name="object 3"/>
            <p:cNvSpPr/>
            <p:nvPr/>
          </p:nvSpPr>
          <p:spPr>
            <a:xfrm>
              <a:off x="0" y="762500"/>
              <a:ext cx="18288000" cy="3857625"/>
            </a:xfrm>
            <a:custGeom>
              <a:avLst/>
              <a:gdLst/>
              <a:ahLst/>
              <a:cxnLst/>
              <a:rect l="l" t="t" r="r" b="b"/>
              <a:pathLst>
                <a:path w="18288000" h="3857625">
                  <a:moveTo>
                    <a:pt x="18287998" y="3857624"/>
                  </a:moveTo>
                  <a:lnTo>
                    <a:pt x="0" y="38576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8576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99021" y="5"/>
              <a:ext cx="7877174" cy="33867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443550" y="1929764"/>
            <a:ext cx="6261100" cy="3089910"/>
            <a:chOff x="10443550" y="1929764"/>
            <a:chExt cx="6261100" cy="30899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9845" y="2823692"/>
              <a:ext cx="2954477" cy="21955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3550" y="1929764"/>
              <a:ext cx="1523999" cy="1457324"/>
            </a:xfrm>
            <a:prstGeom prst="rect">
              <a:avLst/>
            </a:prstGeom>
          </p:spPr>
        </p:pic>
      </p:grpSp>
      <p:sp>
        <p:nvSpPr>
          <p:cNvPr id="15" name="标题 8"/>
          <p:cNvSpPr txBox="1"/>
          <p:nvPr/>
        </p:nvSpPr>
        <p:spPr>
          <a:xfrm>
            <a:off x="423863" y="2186305"/>
            <a:ext cx="16256000" cy="1230313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r>
              <a:rPr lang="zh-CN" altLang="en-US" sz="8000" kern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项目中的问题</a:t>
            </a:r>
            <a:endParaRPr lang="zh-CN" altLang="en-US" sz="8000" kern="0" dirty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24180" y="4619970"/>
            <a:ext cx="15408275" cy="5151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266700" algn="l">
              <a:lnSpc>
                <a:spcPct val="20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对整个项目的前景和使用范围仍停留在初步认识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对产品的想象比较局限。需要团队人员继续头脑风暴，站在不同客户角度思考产品远景。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由于还未针对项目画出使用用例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导致对产品具体的功能和使用方法比较模糊。该问题将在相关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UML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课程结束后得到改善。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团队人员的技术水平与优势特长不同，任务对接时容易出现需求不一的状况，需要进一步磨合。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缺少和客户的沟通，对项目需求的认识或不够完整，将导致项目最终未能达到客户满意。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之后会通过访谈、问卷等形式和客户保持有效沟通。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2145010" y="-6525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 descr="d1b9b52056d44a3f4ad32c8d29574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380365"/>
            <a:ext cx="9665970" cy="959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623695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en-US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3685" y="1438910"/>
            <a:ext cx="17740630" cy="886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/>
              <a:t>[1]</a:t>
            </a:r>
            <a:r>
              <a:rPr lang="zh-CN" altLang="en-US" sz="2800"/>
              <a:t>《标准的符合PMBOK要求的项目章程模板》来源：百度文库 作者：[流通]    </a:t>
            </a:r>
            <a:r>
              <a:rPr lang="zh-CN" altLang="en-US" sz="2400"/>
              <a:t>https://wenku.baidu.com/view/022a2105102de2bd9705880d.html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[2]</a:t>
            </a:r>
            <a:r>
              <a:rPr lang="zh-CN" altLang="en-US" sz="2800"/>
              <a:t>《PMBOK第六版》——第一部分 4.1制定项目章程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[3]</a:t>
            </a:r>
            <a:r>
              <a:rPr lang="zh-CN" altLang="en-US" sz="2800"/>
              <a:t>《项目范围管理计划模板》 来源CSDN博客  作者：[喜欢财富管理的IT人</a:t>
            </a:r>
            <a:r>
              <a:rPr lang="en-US" altLang="zh-CN" sz="2800"/>
              <a:t>] </a:t>
            </a:r>
            <a:r>
              <a:rPr lang="en-US" altLang="zh-CN" sz="2400"/>
              <a:t>  </a:t>
            </a:r>
            <a:r>
              <a:rPr lang="zh-CN" altLang="en-US" sz="2400"/>
              <a:t>https://blog.csdn.net/haofeng82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[4]</a:t>
            </a:r>
            <a:r>
              <a:rPr lang="zh-CN" altLang="en-US" sz="2800"/>
              <a:t>《PMBOK第六版》第一部分 5项目范围管理 P129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[5]</a:t>
            </a:r>
            <a:r>
              <a:rPr lang="zh-CN" altLang="en-US" sz="2800"/>
              <a:t>《项目人力资源管理之编制项目人力资源管理计划》 来源CSDN博客  作者：[onlyonexhj]   </a:t>
            </a:r>
            <a:r>
              <a:rPr lang="zh-CN" altLang="en-US" sz="2400"/>
              <a:t>https://blog.csdn.net/onlyonexhj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[6]</a:t>
            </a:r>
            <a:r>
              <a:rPr lang="zh-CN" altLang="en-US" sz="2800"/>
              <a:t>《PMBOK第六版》第一部分 10项目沟通管理 P359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[7]</a:t>
            </a:r>
            <a:r>
              <a:rPr lang="zh-CN" altLang="en-US" sz="2800"/>
              <a:t>《PMBOK第六版》第一部分 8项目质量管理 P271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[8]</a:t>
            </a:r>
            <a:r>
              <a:rPr lang="zh-CN" altLang="en-US" sz="2800"/>
              <a:t>《第六章 软件项目质量管理》  来源CSDN博客  作者：[yongchaocsdn] </a:t>
            </a:r>
            <a:r>
              <a:rPr lang="zh-CN" altLang="en-US" sz="2400"/>
              <a:t>  https://blog.csdn.net/yongchaocsdn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[9]</a:t>
            </a:r>
            <a:r>
              <a:rPr lang="zh-CN" altLang="en-US" sz="2800"/>
              <a:t>《PMBOK第六版》第一部分 7项目成本管理 P231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[10]</a:t>
            </a:r>
            <a:r>
              <a:rPr lang="zh-CN" altLang="en-US" sz="2800"/>
              <a:t>《PMBOK第六版》第一部分 11项目风险管理 P395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en-US" altLang="zh-CN" sz="2800">
                <a:sym typeface="+mn-ea"/>
              </a:rPr>
              <a:t>[11]</a:t>
            </a:r>
            <a:r>
              <a:rPr lang="zh-CN" altLang="en-US" sz="2800"/>
              <a:t>《需求工程计划-初步模板》 来源：道客巴巴 作者：[bigsoar]   </a:t>
            </a:r>
            <a:r>
              <a:rPr lang="zh-CN" altLang="en-US" sz="2400"/>
              <a:t>http://www.doc88.com/p-1408570267059.html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562100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zh-CN" sz="6000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355" y="1108075"/>
            <a:ext cx="19262090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[12]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《配置管理计划》第8章 风险管理计划 P15（来源：百度文库  作者：中国广东核电集团）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https://wenku.baidu.com/view/9f451b353086bceb19e8b8f67c1cfad6185fe935.html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[13]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《软件需求分析原理与实践-常规选题-项目描述-2022-2-20》   来源：杨枨老师课件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[14]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《项目干系人分析图》来源：人人文库  作者：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朱**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] 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https://www.renrendoc.com/paper/190494356.html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[15]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《ISO9001》 来源：百度文库 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https://baike.baidu.com/item/ISO9001/2067189?fr=aladdin#12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[16]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《浅谈软件质量保证SQA角色和职能》来源：CSDN博客  作者：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ljzlqxllx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]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https://blog.csdn.net/ljzlqxllx/article/details/105327567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[17]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《需求工程计划-初步模板》 来源：道客巴巴	作者：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bigsoar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]  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http://www.doc88.com/p-1408570267059.html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[18]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《软件配置管理》来源：CSDN博客  作者：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kexinxin1</a:t>
            </a: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]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ttps://blog.csdn.net/kexinxin1/article/details/93013809?ops_request_misc=%257B%2522request%255Fid%2522%253A%2522164666147316781685338867%2522%252C%2522scm%2522%253A%252220140713.130102334..%2522%257D&amp;request_id=164666147316781685338867&amp;biz_id=0&amp;utm_medium=distribute.pc_search_result.none-task-blog-2~blog~sobaiduend~default-1-93013809.nonecase&amp;utm_term=%E8%BD%AF%E4%BB%B6%E9%85%8D%E7%BD%AE%E7%AE%A1%E7%90%86&amp;spm=1018.2226.3001.4450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[19]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可行性研究报告（GB8567——88） （《软件设计文档国家标准》）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811263" cy="10028514"/>
            <a:chOff x="0" y="0"/>
            <a:chExt cx="10811263" cy="10028514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77514" y="3561885"/>
              <a:ext cx="33337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90190"/>
              <a:ext cx="2904866" cy="1838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66" y="0"/>
              <a:ext cx="3333749" cy="9136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2952750" y="4178300"/>
            <a:ext cx="14636750" cy="1419225"/>
          </a:xfrm>
          <a:prstGeom prst="rect">
            <a:avLst/>
          </a:prstGeom>
        </p:spPr>
        <p:txBody>
          <a:bodyPr vert="horz" wrap="square" lIns="0" tIns="114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spcBef>
                <a:spcPts val="90"/>
              </a:spcBef>
              <a:spcAft>
                <a:spcPct val="0"/>
              </a:spcAft>
              <a:defRPr/>
            </a:pPr>
            <a:r>
              <a:rPr lang="zh-CN" sz="9150" kern="0" spc="163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Sans Serif" panose="020B0604020202020204"/>
              </a:rPr>
              <a:t>接下来请看正式文档</a:t>
            </a:r>
            <a:endParaRPr lang="zh-CN" sz="9150" kern="0" spc="1630" noProof="1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Microsoft Sans Serif" panose="020B0604020202020204"/>
            </a:endParaRPr>
          </a:p>
        </p:txBody>
      </p:sp>
      <p:sp>
        <p:nvSpPr>
          <p:cNvPr id="12" name="object 22"/>
          <p:cNvSpPr txBox="1"/>
          <p:nvPr/>
        </p:nvSpPr>
        <p:spPr>
          <a:xfrm>
            <a:off x="6081713" y="5949950"/>
            <a:ext cx="11174412" cy="1409700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开发团队 ：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4620260"/>
            <a:chOff x="0" y="5"/>
            <a:chExt cx="18288000" cy="4620260"/>
          </a:xfrm>
        </p:grpSpPr>
        <p:sp>
          <p:nvSpPr>
            <p:cNvPr id="3" name="object 3"/>
            <p:cNvSpPr/>
            <p:nvPr/>
          </p:nvSpPr>
          <p:spPr>
            <a:xfrm>
              <a:off x="0" y="762500"/>
              <a:ext cx="18288000" cy="3857625"/>
            </a:xfrm>
            <a:custGeom>
              <a:avLst/>
              <a:gdLst/>
              <a:ahLst/>
              <a:cxnLst/>
              <a:rect l="l" t="t" r="r" b="b"/>
              <a:pathLst>
                <a:path w="18288000" h="3857625">
                  <a:moveTo>
                    <a:pt x="18287998" y="3857624"/>
                  </a:moveTo>
                  <a:lnTo>
                    <a:pt x="0" y="38576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8576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99021" y="5"/>
              <a:ext cx="7877174" cy="33867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5703" y="2368594"/>
            <a:ext cx="726185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90" dirty="0"/>
              <a:t>A</a:t>
            </a:r>
            <a:r>
              <a:rPr sz="5000" spc="-470" dirty="0"/>
              <a:t>D</a:t>
            </a:r>
            <a:r>
              <a:rPr sz="5000" spc="-90" dirty="0"/>
              <a:t>V</a:t>
            </a:r>
            <a:r>
              <a:rPr sz="5000" spc="-190" dirty="0"/>
              <a:t>A</a:t>
            </a:r>
            <a:r>
              <a:rPr sz="5000" spc="-135" dirty="0"/>
              <a:t>N</a:t>
            </a:r>
            <a:r>
              <a:rPr sz="5000" spc="-215" dirty="0"/>
              <a:t>C</a:t>
            </a:r>
            <a:r>
              <a:rPr sz="5000" spc="125" dirty="0"/>
              <a:t>E</a:t>
            </a:r>
            <a:r>
              <a:rPr sz="5000" spc="-465" dirty="0"/>
              <a:t>D</a:t>
            </a:r>
            <a:r>
              <a:rPr sz="5000" spc="-345" dirty="0"/>
              <a:t> </a:t>
            </a:r>
            <a:r>
              <a:rPr sz="5000" spc="-360" dirty="0"/>
              <a:t>3</a:t>
            </a:r>
            <a:r>
              <a:rPr sz="5000" spc="-465" dirty="0"/>
              <a:t>D</a:t>
            </a:r>
            <a:r>
              <a:rPr sz="5000" spc="-345" dirty="0"/>
              <a:t> </a:t>
            </a:r>
            <a:r>
              <a:rPr sz="5000" spc="385" dirty="0"/>
              <a:t>P</a:t>
            </a:r>
            <a:r>
              <a:rPr sz="5000" spc="-90" dirty="0"/>
              <a:t>R</a:t>
            </a:r>
            <a:r>
              <a:rPr sz="5000" spc="-85" dirty="0"/>
              <a:t>I</a:t>
            </a:r>
            <a:r>
              <a:rPr sz="5000" spc="-135" dirty="0"/>
              <a:t>N</a:t>
            </a:r>
            <a:r>
              <a:rPr sz="5000" spc="-185" dirty="0"/>
              <a:t>T</a:t>
            </a:r>
            <a:r>
              <a:rPr sz="5000" spc="-85" dirty="0"/>
              <a:t>I</a:t>
            </a:r>
            <a:r>
              <a:rPr sz="5000" spc="-135" dirty="0"/>
              <a:t>N</a:t>
            </a:r>
            <a:r>
              <a:rPr sz="5000" spc="-210" dirty="0"/>
              <a:t>G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016000" y="6196791"/>
            <a:ext cx="3991610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</a:pPr>
            <a:r>
              <a:rPr sz="1800" spc="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mm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 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tl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 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 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 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0487" y="6196791"/>
            <a:ext cx="3991610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</a:pPr>
            <a:r>
              <a:rPr sz="1800" spc="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mm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 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tl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 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 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 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44976" y="6196791"/>
            <a:ext cx="3991610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</a:pPr>
            <a:r>
              <a:rPr sz="1800" spc="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mm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 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tl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 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 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 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43550" y="1929764"/>
            <a:ext cx="6261100" cy="3089910"/>
            <a:chOff x="10443550" y="1929764"/>
            <a:chExt cx="6261100" cy="30899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9845" y="2823692"/>
              <a:ext cx="2954477" cy="21955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3550" y="1929764"/>
              <a:ext cx="1523999" cy="14573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5488" y="5"/>
            <a:ext cx="10930255" cy="10287000"/>
            <a:chOff x="7355488" y="5"/>
            <a:chExt cx="10930255" cy="10287000"/>
          </a:xfrm>
        </p:grpSpPr>
        <p:sp>
          <p:nvSpPr>
            <p:cNvPr id="3" name="object 3"/>
            <p:cNvSpPr/>
            <p:nvPr/>
          </p:nvSpPr>
          <p:spPr>
            <a:xfrm>
              <a:off x="8788719" y="5"/>
              <a:ext cx="9496425" cy="10287000"/>
            </a:xfrm>
            <a:custGeom>
              <a:avLst/>
              <a:gdLst/>
              <a:ahLst/>
              <a:cxnLst/>
              <a:rect l="l" t="t" r="r" b="b"/>
              <a:pathLst>
                <a:path w="9496425" h="10287000">
                  <a:moveTo>
                    <a:pt x="94964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496424" y="0"/>
                  </a:lnTo>
                  <a:lnTo>
                    <a:pt x="94964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45645" y="2035808"/>
              <a:ext cx="7315199" cy="6219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488" y="465373"/>
              <a:ext cx="3581399" cy="2581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7796" y="5"/>
              <a:ext cx="2871196" cy="2636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695" y="7148256"/>
              <a:ext cx="2285999" cy="2209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2473" y="8731132"/>
              <a:ext cx="2362199" cy="155586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4083694"/>
            <a:ext cx="4034790" cy="19716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spc="160" dirty="0"/>
              <a:t>E</a:t>
            </a:r>
            <a:r>
              <a:rPr spc="-445" dirty="0"/>
              <a:t>n</a:t>
            </a:r>
            <a:r>
              <a:rPr spc="-175" dirty="0"/>
              <a:t>e</a:t>
            </a:r>
            <a:r>
              <a:rPr spc="-455" dirty="0"/>
              <a:t>r</a:t>
            </a:r>
            <a:r>
              <a:rPr spc="-405" dirty="0"/>
              <a:t>g</a:t>
            </a:r>
            <a:r>
              <a:rPr spc="-320" dirty="0"/>
              <a:t>y</a:t>
            </a:r>
            <a:r>
              <a:rPr spc="-440" dirty="0"/>
              <a:t> </a:t>
            </a:r>
            <a:r>
              <a:rPr spc="-55" dirty="0"/>
              <a:t>a</a:t>
            </a:r>
            <a:r>
              <a:rPr spc="-445" dirty="0"/>
              <a:t>n</a:t>
            </a:r>
            <a:r>
              <a:rPr spc="-280" dirty="0"/>
              <a:t>d  </a:t>
            </a:r>
            <a:r>
              <a:rPr spc="-315" dirty="0"/>
              <a:t>Agriculture</a:t>
            </a:r>
            <a:endParaRPr spc="-31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311831"/>
            <a:ext cx="5240655" cy="15405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sz="5000" spc="75" dirty="0"/>
              <a:t>F</a:t>
            </a:r>
            <a:r>
              <a:rPr sz="5000" spc="20" dirty="0"/>
              <a:t>L</a:t>
            </a:r>
            <a:r>
              <a:rPr sz="5000" spc="-450" dirty="0"/>
              <a:t>O</a:t>
            </a:r>
            <a:r>
              <a:rPr sz="5000" spc="-190" dirty="0"/>
              <a:t>A</a:t>
            </a:r>
            <a:r>
              <a:rPr sz="5000" spc="-185" dirty="0"/>
              <a:t>T</a:t>
            </a:r>
            <a:r>
              <a:rPr sz="5000" spc="-85" dirty="0"/>
              <a:t>I</a:t>
            </a:r>
            <a:r>
              <a:rPr sz="5000" spc="-135" dirty="0"/>
              <a:t>N</a:t>
            </a:r>
            <a:r>
              <a:rPr sz="5000" spc="-210" dirty="0"/>
              <a:t>G</a:t>
            </a:r>
            <a:r>
              <a:rPr sz="5000" spc="-345" dirty="0"/>
              <a:t> </a:t>
            </a:r>
            <a:r>
              <a:rPr sz="5000" spc="-450" dirty="0"/>
              <a:t>O</a:t>
            </a:r>
            <a:r>
              <a:rPr sz="5000" spc="-60" dirty="0"/>
              <a:t>R  </a:t>
            </a:r>
            <a:r>
              <a:rPr sz="5000" spc="-114" dirty="0"/>
              <a:t>H</a:t>
            </a:r>
            <a:r>
              <a:rPr sz="5000" spc="-85" dirty="0"/>
              <a:t>I</a:t>
            </a:r>
            <a:r>
              <a:rPr sz="5000" spc="-215" dirty="0"/>
              <a:t>G</a:t>
            </a:r>
            <a:r>
              <a:rPr sz="5000" spc="-110" dirty="0"/>
              <a:t>H</a:t>
            </a:r>
            <a:r>
              <a:rPr sz="5000" spc="-345" dirty="0"/>
              <a:t> </a:t>
            </a:r>
            <a:r>
              <a:rPr sz="5000" spc="-90" dirty="0"/>
              <a:t>R</a:t>
            </a:r>
            <a:r>
              <a:rPr sz="5000" spc="-85" dirty="0"/>
              <a:t>I</a:t>
            </a:r>
            <a:r>
              <a:rPr sz="5000" spc="270" dirty="0"/>
              <a:t>S</a:t>
            </a:r>
            <a:r>
              <a:rPr sz="5000" spc="130" dirty="0"/>
              <a:t>E</a:t>
            </a:r>
            <a:r>
              <a:rPr sz="5000" spc="-345" dirty="0"/>
              <a:t> </a:t>
            </a:r>
            <a:r>
              <a:rPr sz="5000" spc="75" dirty="0"/>
              <a:t>F</a:t>
            </a:r>
            <a:r>
              <a:rPr sz="5000" spc="-190" dirty="0"/>
              <a:t>A</a:t>
            </a:r>
            <a:r>
              <a:rPr sz="5000" spc="-90" dirty="0"/>
              <a:t>R</a:t>
            </a:r>
            <a:r>
              <a:rPr sz="5000" spc="55" dirty="0"/>
              <a:t>M</a:t>
            </a:r>
            <a:r>
              <a:rPr sz="5000" spc="275" dirty="0"/>
              <a:t>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139938" y="3532377"/>
            <a:ext cx="4450715" cy="311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2200" spc="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mm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un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 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22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demonstrations, </a:t>
            </a:r>
            <a:r>
              <a:rPr sz="22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 </a:t>
            </a:r>
            <a:r>
              <a:rPr sz="22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 </a:t>
            </a:r>
            <a:r>
              <a:rPr sz="2200" spc="-6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2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tl</a:t>
            </a:r>
            <a:r>
              <a:rPr sz="22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 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2200" spc="-1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  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ur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2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 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7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22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22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22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  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2200" spc="-1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22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22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2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22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2200" spc="-1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200" spc="-16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22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2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811510" cy="10028555"/>
            <a:chOff x="0" y="0"/>
            <a:chExt cx="10811510" cy="10028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77514" y="3561885"/>
              <a:ext cx="33337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90190"/>
              <a:ext cx="2904866" cy="1838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66" y="0"/>
              <a:ext cx="3333749" cy="9136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704705" cy="10287000"/>
            <a:chOff x="0" y="0"/>
            <a:chExt cx="970470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9301" y="2520803"/>
              <a:ext cx="7915274" cy="5248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60485" y="3363427"/>
            <a:ext cx="4297045" cy="15405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sz="5000" spc="270" dirty="0"/>
              <a:t>S</a:t>
            </a:r>
            <a:r>
              <a:rPr sz="5000" spc="-450" dirty="0"/>
              <a:t>O</a:t>
            </a:r>
            <a:r>
              <a:rPr sz="5000" spc="20" dirty="0"/>
              <a:t>L</a:t>
            </a:r>
            <a:r>
              <a:rPr sz="5000" spc="-190" dirty="0"/>
              <a:t>A</a:t>
            </a:r>
            <a:r>
              <a:rPr sz="5000" spc="-85" dirty="0"/>
              <a:t>R</a:t>
            </a:r>
            <a:r>
              <a:rPr sz="5000" spc="-345" dirty="0"/>
              <a:t> </a:t>
            </a:r>
            <a:r>
              <a:rPr sz="5000" spc="385" dirty="0"/>
              <a:t>P</a:t>
            </a:r>
            <a:r>
              <a:rPr sz="5000" spc="-450" dirty="0"/>
              <a:t>O</a:t>
            </a:r>
            <a:r>
              <a:rPr sz="5000" spc="150" dirty="0"/>
              <a:t>W</a:t>
            </a:r>
            <a:r>
              <a:rPr sz="5000" spc="125" dirty="0"/>
              <a:t>E</a:t>
            </a:r>
            <a:r>
              <a:rPr sz="5000" spc="-60" dirty="0"/>
              <a:t>R  </a:t>
            </a:r>
            <a:r>
              <a:rPr sz="5000" spc="-150" dirty="0"/>
              <a:t>INNOVATIONS</a:t>
            </a:r>
            <a:endParaRPr sz="5000"/>
          </a:p>
        </p:txBody>
      </p:sp>
      <p:sp>
        <p:nvSpPr>
          <p:cNvPr id="11" name="object 11"/>
          <p:cNvSpPr txBox="1"/>
          <p:nvPr/>
        </p:nvSpPr>
        <p:spPr>
          <a:xfrm>
            <a:off x="11760485" y="5255842"/>
            <a:ext cx="4662805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0"/>
              </a:spcBef>
            </a:pPr>
            <a:r>
              <a:rPr sz="1800" spc="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is </a:t>
            </a:r>
            <a:r>
              <a:rPr sz="1800" spc="-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tl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1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64500" y="-1666875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21853"/>
              <a:ext cx="18288000" cy="4238625"/>
            </a:xfrm>
            <a:custGeom>
              <a:avLst/>
              <a:gdLst/>
              <a:ahLst/>
              <a:cxnLst/>
              <a:rect l="l" t="t" r="r" b="b"/>
              <a:pathLst>
                <a:path w="18288000" h="4238625">
                  <a:moveTo>
                    <a:pt x="0" y="0"/>
                  </a:moveTo>
                  <a:lnTo>
                    <a:pt x="18287999" y="0"/>
                  </a:lnTo>
                  <a:lnTo>
                    <a:pt x="18287999" y="4238624"/>
                  </a:lnTo>
                  <a:lnTo>
                    <a:pt x="0" y="423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1524" y="7163573"/>
              <a:ext cx="2183550" cy="2455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47499" y="6080271"/>
            <a:ext cx="6927215" cy="19716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spc="-235" dirty="0"/>
              <a:t>T</a:t>
            </a:r>
            <a:r>
              <a:rPr spc="-455" dirty="0"/>
              <a:t>r</a:t>
            </a:r>
            <a:r>
              <a:rPr spc="-55" dirty="0"/>
              <a:t>a</a:t>
            </a:r>
            <a:r>
              <a:rPr spc="-445" dirty="0"/>
              <a:t>n</a:t>
            </a:r>
            <a:r>
              <a:rPr spc="35" dirty="0"/>
              <a:t>s</a:t>
            </a:r>
            <a:r>
              <a:rPr spc="-440" dirty="0"/>
              <a:t>p</a:t>
            </a:r>
            <a:r>
              <a:rPr spc="-285" dirty="0"/>
              <a:t>o</a:t>
            </a:r>
            <a:r>
              <a:rPr spc="-455" dirty="0"/>
              <a:t>r</a:t>
            </a:r>
            <a:r>
              <a:rPr spc="-305" dirty="0"/>
              <a:t>t</a:t>
            </a:r>
            <a:r>
              <a:rPr spc="-55" dirty="0"/>
              <a:t>a</a:t>
            </a:r>
            <a:r>
              <a:rPr spc="-305" dirty="0"/>
              <a:t>t</a:t>
            </a:r>
            <a:r>
              <a:rPr spc="-300" dirty="0"/>
              <a:t>i</a:t>
            </a:r>
            <a:r>
              <a:rPr spc="-285" dirty="0"/>
              <a:t>o</a:t>
            </a:r>
            <a:r>
              <a:rPr spc="-440" dirty="0"/>
              <a:t>n </a:t>
            </a:r>
            <a:r>
              <a:rPr spc="-55" dirty="0"/>
              <a:t>a</a:t>
            </a:r>
            <a:r>
              <a:rPr spc="-445" dirty="0"/>
              <a:t>n</a:t>
            </a:r>
            <a:r>
              <a:rPr spc="-280" dirty="0"/>
              <a:t>d  </a:t>
            </a:r>
            <a:r>
              <a:rPr spc="-50" dirty="0"/>
              <a:t>Space</a:t>
            </a:r>
            <a:r>
              <a:rPr spc="-455" dirty="0"/>
              <a:t> </a:t>
            </a:r>
            <a:r>
              <a:rPr spc="-165" dirty="0"/>
              <a:t>Research</a:t>
            </a:r>
            <a:endParaRPr spc="-16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37611"/>
            <a:ext cx="18288000" cy="8349615"/>
            <a:chOff x="0" y="1937611"/>
            <a:chExt cx="18288000" cy="834961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7998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1434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5981" y="1937611"/>
              <a:ext cx="8142018" cy="6410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881956"/>
            <a:ext cx="5502910" cy="15405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sz="5000" spc="60" dirty="0"/>
              <a:t>HYPERSPEED </a:t>
            </a:r>
            <a:r>
              <a:rPr sz="5000" spc="65" dirty="0"/>
              <a:t> </a:t>
            </a:r>
            <a:r>
              <a:rPr sz="5000" spc="-125" dirty="0"/>
              <a:t>TRANSPORTATION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1016000" y="6728109"/>
            <a:ext cx="6595745" cy="190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0"/>
              </a:spcBef>
            </a:pP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Presentations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are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communication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tools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that 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can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be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used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as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demonstrations,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mostly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presented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before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audience.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serves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variety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of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purposes,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making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presentations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powerful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tools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for convincing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teaching.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Presentations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are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communication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tools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that 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can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be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used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as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demonstrations,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145981" y="275689"/>
            <a:ext cx="8142605" cy="10011410"/>
            <a:chOff x="10145981" y="275689"/>
            <a:chExt cx="8142605" cy="100114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8257" y="275724"/>
              <a:ext cx="2199742" cy="1876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981" y="8756427"/>
              <a:ext cx="3495674" cy="15305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581" y="8091725"/>
              <a:ext cx="1790699" cy="1714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9627" y="275689"/>
              <a:ext cx="2299257" cy="23993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61357" y="0"/>
            <a:ext cx="7426959" cy="10287000"/>
          </a:xfrm>
          <a:custGeom>
            <a:avLst/>
            <a:gdLst/>
            <a:ahLst/>
            <a:cxnLst/>
            <a:rect l="l" t="t" r="r" b="b"/>
            <a:pathLst>
              <a:path w="7426959" h="10287000">
                <a:moveTo>
                  <a:pt x="0" y="0"/>
                </a:moveTo>
                <a:lnTo>
                  <a:pt x="7426641" y="0"/>
                </a:lnTo>
                <a:lnTo>
                  <a:pt x="7426641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1"/>
            <a:ext cx="6313170" cy="15405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sz="5000" spc="270" dirty="0"/>
              <a:t>S</a:t>
            </a:r>
            <a:r>
              <a:rPr sz="5000" spc="385" dirty="0"/>
              <a:t>P</a:t>
            </a:r>
            <a:r>
              <a:rPr sz="5000" spc="-190" dirty="0"/>
              <a:t>A</a:t>
            </a:r>
            <a:r>
              <a:rPr sz="5000" spc="-215" dirty="0"/>
              <a:t>C</a:t>
            </a:r>
            <a:r>
              <a:rPr sz="5000" spc="130" dirty="0"/>
              <a:t>E</a:t>
            </a:r>
            <a:r>
              <a:rPr sz="5000" spc="-345" dirty="0"/>
              <a:t> </a:t>
            </a:r>
            <a:r>
              <a:rPr sz="5000" spc="-185" dirty="0"/>
              <a:t>T</a:t>
            </a:r>
            <a:r>
              <a:rPr sz="5000" spc="-450" dirty="0"/>
              <a:t>O</a:t>
            </a:r>
            <a:r>
              <a:rPr sz="5000" spc="-229" dirty="0"/>
              <a:t>U</a:t>
            </a:r>
            <a:r>
              <a:rPr sz="5000" spc="-90" dirty="0"/>
              <a:t>R</a:t>
            </a:r>
            <a:r>
              <a:rPr sz="5000" spc="-85" dirty="0"/>
              <a:t>I</a:t>
            </a:r>
            <a:r>
              <a:rPr sz="5000" spc="270" dirty="0"/>
              <a:t>S</a:t>
            </a:r>
            <a:r>
              <a:rPr sz="5000" spc="60" dirty="0"/>
              <a:t>M</a:t>
            </a:r>
            <a:r>
              <a:rPr sz="5000" spc="-345" dirty="0"/>
              <a:t> </a:t>
            </a:r>
            <a:r>
              <a:rPr sz="5000" spc="-190" dirty="0"/>
              <a:t>A</a:t>
            </a:r>
            <a:r>
              <a:rPr sz="5000" spc="-135" dirty="0"/>
              <a:t>N</a:t>
            </a:r>
            <a:r>
              <a:rPr sz="5000" spc="-290" dirty="0"/>
              <a:t>D  </a:t>
            </a:r>
            <a:r>
              <a:rPr sz="5000" spc="-200" dirty="0"/>
              <a:t>COLONIZATION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939962" y="945851"/>
            <a:ext cx="525272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100"/>
              </a:spcBef>
            </a:pP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Presentations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are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communication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tools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that 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can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be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used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as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demonstrations,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lectures,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speeches,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reports,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more.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It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mostly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presented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before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an</a:t>
            </a:r>
            <a:r>
              <a:rPr sz="1800" spc="-1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audience. </a:t>
            </a:r>
            <a:r>
              <a:rPr sz="1800" spc="-5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9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4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pu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2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2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m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ti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  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p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5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w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u</a:t>
            </a:r>
            <a:r>
              <a:rPr sz="1800" spc="-8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oo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l</a:t>
            </a:r>
            <a:r>
              <a:rPr sz="1800" spc="1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f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3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o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8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v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14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2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d</a:t>
            </a:r>
            <a:r>
              <a:rPr sz="1800" spc="-16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sz="1800" spc="-7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e</a:t>
            </a:r>
            <a:r>
              <a:rPr sz="1800" spc="-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180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sz="1800" spc="-150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800" spc="-10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i</a:t>
            </a:r>
            <a:r>
              <a:rPr sz="1800" spc="-14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800" spc="-13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g</a:t>
            </a:r>
            <a:r>
              <a:rPr sz="1800" spc="-95" dirty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18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3556" y="3952172"/>
            <a:ext cx="11487785" cy="5702935"/>
            <a:chOff x="703556" y="3952172"/>
            <a:chExt cx="11487785" cy="570293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5778" y="3952172"/>
              <a:ext cx="9867899" cy="57026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5721" y="7040713"/>
              <a:ext cx="2305049" cy="2219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556" y="4359497"/>
              <a:ext cx="1638299" cy="15716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0558145" y="789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62bebd8ff4440868d6206b779b4c2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" y="570230"/>
            <a:ext cx="12359640" cy="748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" y="16510"/>
            <a:ext cx="18287998" cy="10303508"/>
            <a:chOff x="0" y="0"/>
            <a:chExt cx="18287998" cy="10303508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7783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9" name="object 10"/>
          <p:cNvSpPr txBox="1"/>
          <p:nvPr/>
        </p:nvSpPr>
        <p:spPr>
          <a:xfrm>
            <a:off x="1447800" y="6743700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</a:t>
            </a:r>
            <a:r>
              <a:rPr lang="zh-CN" altLang="en-US" sz="6600" kern="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工程计划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8000" cy="9467850"/>
            <a:chOff x="0" y="515295"/>
            <a:chExt cx="18288000" cy="946785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9163" y="2349797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1" name="object 17"/>
          <p:cNvSpPr>
            <a:spLocks noGrp="1"/>
          </p:cNvSpPr>
          <p:nvPr>
            <p:ph type="title"/>
          </p:nvPr>
        </p:nvSpPr>
        <p:spPr>
          <a:xfrm>
            <a:off x="2190750" y="1409700"/>
            <a:ext cx="6608763" cy="1814512"/>
          </a:xfrm>
        </p:spPr>
        <p:txBody>
          <a:bodyPr vert="horz" wrap="square" lIns="0" tIns="201930" rIns="0" bIns="0" anchor="t">
            <a:spAutoFit/>
          </a:bodyPr>
          <a:lstStyle/>
          <a:p>
            <a:pPr marL="12700" indent="0" eaLnBrk="1" hangingPunct="1">
              <a:spcBef>
                <a:spcPts val="575"/>
              </a:spcBef>
              <a:buNone/>
            </a:pPr>
            <a: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800" dirty="0">
              <a:latin typeface="Verdana" panose="020B0604030504040204" pitchFamily="34" charset="0"/>
              <a:ea typeface="+mj-ea"/>
              <a:cs typeface="+mj-cs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825808" y="1028700"/>
            <a:ext cx="9918700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】项目开发计划（GB856T——88）（《软件设计文档国家标准》）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6" name="组合 26"/>
          <p:cNvGrpSpPr/>
          <p:nvPr/>
        </p:nvGrpSpPr>
        <p:grpSpPr>
          <a:xfrm>
            <a:off x="2451100" y="3086100"/>
            <a:ext cx="13869461" cy="6330950"/>
            <a:chOff x="2900" y="4098"/>
            <a:chExt cx="18628" cy="9970"/>
          </a:xfrm>
        </p:grpSpPr>
        <p:sp>
          <p:nvSpPr>
            <p:cNvPr id="17" name="object 22"/>
            <p:cNvSpPr txBox="1"/>
            <p:nvPr/>
          </p:nvSpPr>
          <p:spPr>
            <a:xfrm>
              <a:off x="2900" y="4098"/>
              <a:ext cx="5768" cy="741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93980" rIns="0" bIns="0" anchor="t">
              <a:spAutoFit/>
            </a:bodyPr>
            <a:lstStyle/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引言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项目概述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实施计划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支持条件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专题计划要点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7997" y="5568"/>
              <a:ext cx="2907" cy="7965"/>
            </a:xfrm>
            <a:prstGeom prst="leftBrace">
              <a:avLst>
                <a:gd name="adj1" fmla="val 8333"/>
                <a:gd name="adj2" fmla="val 6661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object 22"/>
            <p:cNvSpPr txBox="1"/>
            <p:nvPr/>
          </p:nvSpPr>
          <p:spPr>
            <a:xfrm>
              <a:off x="10648" y="6068"/>
              <a:ext cx="10880" cy="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93980" rIns="0" bIns="0" anchor="t">
              <a:spAutoFit/>
            </a:bodyPr>
            <a:lstStyle/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范围管理计划	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时间管理计划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成本管理计划		质量管理计划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人力资源管理计划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沟通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风险管理计划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		配置管理计划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采购管理计划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5f45d2a1-b0ba-4098-a186-f6e5025a1d55}"/>
  <p:tag name="TABLE_SKINIDX" val="1"/>
  <p:tag name="TABLE_ENCOLOR" val="#5CA2F9"/>
</p:tagLst>
</file>

<file path=ppt/tags/tag10.xml><?xml version="1.0" encoding="utf-8"?>
<p:tagLst xmlns:p="http://schemas.openxmlformats.org/presentationml/2006/main">
  <p:tag name="KSO_WM_UNIT_TABLE_BEAUTIFY" val="smartTable{1fc112f3-2f8b-43ce-b3fa-06333e05b3e7}"/>
  <p:tag name="TABLE_SKINIDX" val="3"/>
  <p:tag name="TABLE_ENCOLOR" val="#5CA2F9"/>
</p:tagLst>
</file>

<file path=ppt/tags/tag11.xml><?xml version="1.0" encoding="utf-8"?>
<p:tagLst xmlns:p="http://schemas.openxmlformats.org/presentationml/2006/main">
  <p:tag name="KSO_WM_UNIT_TABLE_BEAUTIFY" val="smartTable{591f1bd6-9456-4614-947e-2fb1b9aa7fc9}"/>
</p:tagLst>
</file>

<file path=ppt/tags/tag12.xml><?xml version="1.0" encoding="utf-8"?>
<p:tagLst xmlns:p="http://schemas.openxmlformats.org/presentationml/2006/main">
  <p:tag name="KSO_WM_UNIT_TABLE_BEAUTIFY" val="smartTable{591f1bd6-9456-4614-947e-2fb1b9aa7fc9}"/>
</p:tagLst>
</file>

<file path=ppt/tags/tag13.xml><?xml version="1.0" encoding="utf-8"?>
<p:tagLst xmlns:p="http://schemas.openxmlformats.org/presentationml/2006/main">
  <p:tag name="KSO_WM_UNIT_TABLE_BEAUTIFY" val="smartTable{27e9e5df-39c2-49bb-b11a-d47342169712}"/>
  <p:tag name="TABLE_SKINIDX" val="3"/>
  <p:tag name="TABLE_ENCOLOR" val="#AFC95C"/>
</p:tagLst>
</file>

<file path=ppt/tags/tag14.xml><?xml version="1.0" encoding="utf-8"?>
<p:tagLst xmlns:p="http://schemas.openxmlformats.org/presentationml/2006/main">
  <p:tag name="KSO_WM_UNIT_TABLE_BEAUTIFY" val="smartTable{069d716b-1488-43a9-b38a-dffbd51381e5}"/>
  <p:tag name="TABLE_SKINIDX" val="3"/>
  <p:tag name="TABLE_ENCOLOR" val="#AFC95C"/>
</p:tagLst>
</file>

<file path=ppt/tags/tag15.xml><?xml version="1.0" encoding="utf-8"?>
<p:tagLst xmlns:p="http://schemas.openxmlformats.org/presentationml/2006/main">
  <p:tag name="KSO_WM_UNIT_TABLE_BEAUTIFY" val="smartTable{d2146649-4840-4993-8693-ed7cec0c9d26}"/>
  <p:tag name="TABLE_SKINIDX" val="3"/>
  <p:tag name="TABLE_ENCOLOR" val="#5CA2F9"/>
</p:tagLst>
</file>

<file path=ppt/tags/tag16.xml><?xml version="1.0" encoding="utf-8"?>
<p:tagLst xmlns:p="http://schemas.openxmlformats.org/presentationml/2006/main">
  <p:tag name="KSO_WM_UNIT_TABLE_BEAUTIFY" val="smartTable{e6556e6d-e7f2-4142-a38c-eacd86c6cdfb}"/>
  <p:tag name="TABLE_SKINIDX" val="3"/>
  <p:tag name="TABLE_ENCOLOR" val="#5CA2F9"/>
</p:tagLst>
</file>

<file path=ppt/tags/tag17.xml><?xml version="1.0" encoding="utf-8"?>
<p:tagLst xmlns:p="http://schemas.openxmlformats.org/presentationml/2006/main">
  <p:tag name="KSO_WM_UNIT_TABLE_BEAUTIFY" val="smartTable{3d8ecca2-296a-4872-9a9d-da71a7812b1f}"/>
  <p:tag name="TABLE_SKINIDX" val="3"/>
  <p:tag name="TABLE_ENCOLOR" val="#AFC95C"/>
</p:tagLst>
</file>

<file path=ppt/tags/tag18.xml><?xml version="1.0" encoding="utf-8"?>
<p:tagLst xmlns:p="http://schemas.openxmlformats.org/presentationml/2006/main">
  <p:tag name="KSO_WM_UNIT_TABLE_BEAUTIFY" val="smartTable{fac0d7ce-189c-4356-8f9b-5a91a8af0b04}"/>
  <p:tag name="TABLE_SKINIDX" val="3"/>
  <p:tag name="TABLE_ENCOLOR" val="#AFC95C"/>
</p:tagLst>
</file>

<file path=ppt/tags/tag19.xml><?xml version="1.0" encoding="utf-8"?>
<p:tagLst xmlns:p="http://schemas.openxmlformats.org/presentationml/2006/main">
  <p:tag name="KSO_WM_UNIT_TABLE_BEAUTIFY" val="smartTable{0b27e8d0-1b2a-45e1-a0f7-eb1e7df5626d}"/>
  <p:tag name="TABLE_SKINIDX" val="3"/>
  <p:tag name="TABLE_ENCOLOR" val="#AFC95C"/>
</p:tagLst>
</file>

<file path=ppt/tags/tag2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20.xml><?xml version="1.0" encoding="utf-8"?>
<p:tagLst xmlns:p="http://schemas.openxmlformats.org/presentationml/2006/main">
  <p:tag name="KSO_WM_UNIT_TABLE_BEAUTIFY" val="smartTable{893514de-d6a5-4847-9109-a6740e9c2095}"/>
  <p:tag name="TABLE_SKINIDX" val="3"/>
  <p:tag name="TABLE_ENCOLOR" val="#AFC95C"/>
</p:tagLst>
</file>

<file path=ppt/tags/tag21.xml><?xml version="1.0" encoding="utf-8"?>
<p:tagLst xmlns:p="http://schemas.openxmlformats.org/presentationml/2006/main">
  <p:tag name="KSO_WM_UNIT_TABLE_BEAUTIFY" val="smartTable{5bfa7524-87ca-42ab-bdb0-ada03e56ea80}"/>
  <p:tag name="TABLE_SKINIDX" val="3"/>
  <p:tag name="TABLE_ENCOLOR" val="#AFC95C"/>
</p:tagLst>
</file>

<file path=ppt/tags/tag22.xml><?xml version="1.0" encoding="utf-8"?>
<p:tagLst xmlns:p="http://schemas.openxmlformats.org/presentationml/2006/main">
  <p:tag name="KSO_WM_UNIT_TABLE_BEAUTIFY" val="smartTable{ef5b3817-95cd-47d8-b73a-1fa3e1247400}"/>
  <p:tag name="TABLE_SKINIDX" val="3"/>
  <p:tag name="TABLE_ENCOLOR" val="#AFC95C"/>
</p:tagLst>
</file>

<file path=ppt/tags/tag23.xml><?xml version="1.0" encoding="utf-8"?>
<p:tagLst xmlns:p="http://schemas.openxmlformats.org/presentationml/2006/main">
  <p:tag name="KSO_WM_UNIT_TABLE_BEAUTIFY" val="smartTable{19099a8d-ecce-4e07-bbb2-04cb8d3e54ed}"/>
  <p:tag name="TABLE_SKINIDX" val="3"/>
  <p:tag name="TABLE_ENCOLOR" val="#AFC95C"/>
</p:tagLst>
</file>

<file path=ppt/tags/tag24.xml><?xml version="1.0" encoding="utf-8"?>
<p:tagLst xmlns:p="http://schemas.openxmlformats.org/presentationml/2006/main">
  <p:tag name="KSO_WM_UNIT_TABLE_BEAUTIFY" val="smartTable{bbf32fc5-ca71-4d86-8be1-68e057bade0e}"/>
  <p:tag name="TABLE_SKINIDX" val="3"/>
  <p:tag name="TABLE_ENCOLOR" val="#5CA2F9"/>
</p:tagLst>
</file>

<file path=ppt/tags/tag25.xml><?xml version="1.0" encoding="utf-8"?>
<p:tagLst xmlns:p="http://schemas.openxmlformats.org/presentationml/2006/main">
  <p:tag name="KSO_WM_UNIT_TABLE_BEAUTIFY" val="smartTable{fade5b7e-ca94-4b8e-bf5d-05ea866da347}"/>
  <p:tag name="TABLE_SKINIDX" val="3"/>
  <p:tag name="TABLE_ENCOLOR" val="#AFC95C"/>
</p:tagLst>
</file>

<file path=ppt/tags/tag26.xml><?xml version="1.0" encoding="utf-8"?>
<p:tagLst xmlns:p="http://schemas.openxmlformats.org/presentationml/2006/main">
  <p:tag name="KSO_WM_UNIT_TABLE_BEAUTIFY" val="smartTable{aebbc1e0-86e8-433e-99ad-285e348d1c1b}"/>
  <p:tag name="TABLE_SKINIDX" val="3"/>
  <p:tag name="TABLE_ENCOLOR" val="#AFC95C"/>
</p:tagLst>
</file>

<file path=ppt/tags/tag27.xml><?xml version="1.0" encoding="utf-8"?>
<p:tagLst xmlns:p="http://schemas.openxmlformats.org/presentationml/2006/main">
  <p:tag name="KSO_WM_UNIT_TABLE_BEAUTIFY" val="smartTable{e797e6d9-e087-4fa4-9569-72042f69723c}"/>
  <p:tag name="TABLE_SKINIDX" val="3"/>
  <p:tag name="TABLE_ENCOLOR" val="#5CA2F9"/>
</p:tagLst>
</file>

<file path=ppt/tags/tag28.xml><?xml version="1.0" encoding="utf-8"?>
<p:tagLst xmlns:p="http://schemas.openxmlformats.org/presentationml/2006/main">
  <p:tag name="KSO_WM_UNIT_TABLE_BEAUTIFY" val="smartTable{bef41b32-f4c3-44df-b1aa-4c3d25deb391}"/>
</p:tagLst>
</file>

<file path=ppt/tags/tag29.xml><?xml version="1.0" encoding="utf-8"?>
<p:tagLst xmlns:p="http://schemas.openxmlformats.org/presentationml/2006/main">
  <p:tag name="KSO_WM_UNIT_TABLE_BEAUTIFY" val="smartTable{4130fbeb-5602-4701-b3d0-d568dffa237a}"/>
</p:tagLst>
</file>

<file path=ppt/tags/tag3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30.xml><?xml version="1.0" encoding="utf-8"?>
<p:tagLst xmlns:p="http://schemas.openxmlformats.org/presentationml/2006/main">
  <p:tag name="KSO_WM_UNIT_TABLE_BEAUTIFY" val="smartTable{4130fbeb-5602-4701-b3d0-d568dffa237a}"/>
</p:tagLst>
</file>

<file path=ppt/tags/tag31.xml><?xml version="1.0" encoding="utf-8"?>
<p:tagLst xmlns:p="http://schemas.openxmlformats.org/presentationml/2006/main">
  <p:tag name="KSO_WM_UNIT_TABLE_BEAUTIFY" val="smartTable{4130fbeb-5602-4701-b3d0-d568dffa237a}"/>
</p:tagLst>
</file>

<file path=ppt/tags/tag4.xml><?xml version="1.0" encoding="utf-8"?>
<p:tagLst xmlns:p="http://schemas.openxmlformats.org/presentationml/2006/main">
  <p:tag name="KSO_WM_UNIT_TABLE_BEAUTIFY" val="smartTable{2864f809-10e8-4b30-8d9d-cb008a6e14b0}"/>
  <p:tag name="TABLE_SKINIDX" val="1"/>
  <p:tag name="TABLE_ENCOLOR" val="#5CA2F9"/>
</p:tagLst>
</file>

<file path=ppt/tags/tag5.xml><?xml version="1.0" encoding="utf-8"?>
<p:tagLst xmlns:p="http://schemas.openxmlformats.org/presentationml/2006/main">
  <p:tag name="KSO_WM_UNIT_TABLE_BEAUTIFY" val="smartTable{3bbb9ec1-ecbf-47bd-a39d-6a70263ea35c}"/>
  <p:tag name="TABLE_SKINIDX" val="3"/>
  <p:tag name="TABLE_ENCOLOR" val="#B3B3B3"/>
</p:tagLst>
</file>

<file path=ppt/tags/tag6.xml><?xml version="1.0" encoding="utf-8"?>
<p:tagLst xmlns:p="http://schemas.openxmlformats.org/presentationml/2006/main">
  <p:tag name="KSO_WM_UNIT_TABLE_BEAUTIFY" val="smartTable{bbb34bf2-9b8b-4047-a970-d4e5433d1605}"/>
  <p:tag name="TABLE_SKINIDX" val="3"/>
  <p:tag name="TABLE_ENCOLOR" val="#5CA2F9"/>
</p:tagLst>
</file>

<file path=ppt/tags/tag7.xml><?xml version="1.0" encoding="utf-8"?>
<p:tagLst xmlns:p="http://schemas.openxmlformats.org/presentationml/2006/main">
  <p:tag name="KSO_WM_UNIT_TABLE_BEAUTIFY" val="smartTable{78cdc476-af89-425b-a925-56547d581770}"/>
  <p:tag name="TABLE_SKINIDX" val="3"/>
  <p:tag name="TABLE_ENCOLOR" val="#AFC95C"/>
</p:tagLst>
</file>

<file path=ppt/tags/tag8.xml><?xml version="1.0" encoding="utf-8"?>
<p:tagLst xmlns:p="http://schemas.openxmlformats.org/presentationml/2006/main">
  <p:tag name="KSO_WM_UNIT_TABLE_BEAUTIFY" val="smartTable{e2c3e84c-dcc4-4a44-9104-ec9defd33e3e}"/>
  <p:tag name="TABLE_SKINIDX" val="3"/>
  <p:tag name="TABLE_ENCOLOR" val="#5CA2F9"/>
</p:tagLst>
</file>

<file path=ppt/tags/tag9.xml><?xml version="1.0" encoding="utf-8"?>
<p:tagLst xmlns:p="http://schemas.openxmlformats.org/presentationml/2006/main">
  <p:tag name="KSO_WM_UNIT_TABLE_BEAUTIFY" val="smartTable{3e5bae47-baaf-408e-8bfe-5a37baecd13d}"/>
  <p:tag name="TABLE_SKINIDX" val="3"/>
  <p:tag name="TABLE_ENCOLOR" val="#5CA2F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17700</Words>
  <Application>WPS 演示</Application>
  <PresentationFormat>自定义</PresentationFormat>
  <Paragraphs>2102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Arial</vt:lpstr>
      <vt:lpstr>宋体</vt:lpstr>
      <vt:lpstr>Wingdings</vt:lpstr>
      <vt:lpstr>Lucida Sans Unicode</vt:lpstr>
      <vt:lpstr>方正粗黑宋简体</vt:lpstr>
      <vt:lpstr>Verdana</vt:lpstr>
      <vt:lpstr>Verdana</vt:lpstr>
      <vt:lpstr>微软雅黑</vt:lpstr>
      <vt:lpstr>华文中宋</vt:lpstr>
      <vt:lpstr>Calibri</vt:lpstr>
      <vt:lpstr>Arial Unicode MS</vt:lpstr>
      <vt:lpstr>Times New Roman</vt:lpstr>
      <vt:lpstr>Microsoft Sans Serif</vt:lpstr>
      <vt:lpstr>Office Theme</vt:lpstr>
      <vt:lpstr>PowerPoint 演示文稿</vt:lpstr>
      <vt:lpstr>PowerPoint 演示文稿</vt:lpstr>
      <vt:lpstr>01 项目章程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文档目录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5专项子计划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成本预算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对现有系统的分析  一、bb平台：可以用网站登录，也可以移动端使用app。</vt:lpstr>
      <vt:lpstr>对现有系统的分析  二、雨课堂之类的小程序 （此处以雨课堂为例）</vt:lpstr>
      <vt:lpstr>对所建议系统的说明</vt:lpstr>
      <vt:lpstr>3可行性分析 （节选）</vt:lpstr>
      <vt:lpstr>3可行性分析 （节选）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3D PRINTING</vt:lpstr>
      <vt:lpstr>Energy and  Agriculture</vt:lpstr>
      <vt:lpstr>FLOATING OR  HIGH RISE FARMS</vt:lpstr>
      <vt:lpstr>SOLAR POWER  INNOVATIONS</vt:lpstr>
      <vt:lpstr>Transportation and  Space Research</vt:lpstr>
      <vt:lpstr>HYPERSPEED  TRANSPORTATION</vt:lpstr>
      <vt:lpstr>SPACE TOURISM AND  COLONIZATION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Geometric Technology Keynote Presentation</dc:title>
  <dc:creator/>
  <cp:keywords>DAE6Hdabt8o,BAE6HOmw2ek</cp:keywords>
  <cp:lastModifiedBy>软软</cp:lastModifiedBy>
  <cp:revision>48</cp:revision>
  <dcterms:created xsi:type="dcterms:W3CDTF">2022-03-05T15:13:00Z</dcterms:created>
  <dcterms:modified xsi:type="dcterms:W3CDTF">2022-03-08T00:13:04Z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  <property fmtid="{D5CDD505-2E9C-101B-9397-08002B2CF9AE}" pid="5" name="KSOProductBuildVer">
    <vt:lpwstr>2052-11.3.0.9228</vt:lpwstr>
  </property>
</Properties>
</file>